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Lst>
  <p:sldSz cx="18288000" cy="10287000"/>
  <p:notesSz cx="6858000" cy="9144000"/>
  <p:embeddedFontLst>
    <p:embeddedFont>
      <p:font typeface="Cubao" charset="1" panose="02000503000000000000"/>
      <p:regular r:id="rId26"/>
    </p:embeddedFont>
    <p:embeddedFont>
      <p:font typeface="Canva Sans" charset="1" panose="020B0503030501040103"/>
      <p:regular r:id="rId27"/>
    </p:embeddedFont>
    <p:embeddedFont>
      <p:font typeface="Be Vietnam Ultra-Bold" charset="1" panose="00000900000000000000"/>
      <p:regular r:id="rId28"/>
    </p:embeddedFont>
    <p:embeddedFont>
      <p:font typeface="Be Vietnam" charset="1" panose="00000500000000000000"/>
      <p:regular r:id="rId29"/>
    </p:embeddedFont>
    <p:embeddedFont>
      <p:font typeface="Palanquin Dark Semi-Bold" charset="1" panose="020B0704020203020204"/>
      <p:regular r:id="rId3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12" Target="../media/image11.png" Type="http://schemas.openxmlformats.org/officeDocument/2006/relationships/image"/><Relationship Id="rId13" Target="../media/image12.svg" Type="http://schemas.openxmlformats.org/officeDocument/2006/relationships/image"/><Relationship Id="rId14" Target="../media/image13.png" Type="http://schemas.openxmlformats.org/officeDocument/2006/relationships/image"/><Relationship Id="rId15" Target="../media/image14.svg" Type="http://schemas.openxmlformats.org/officeDocument/2006/relationships/image"/><Relationship Id="rId16" Target="../media/image15.png" Type="http://schemas.openxmlformats.org/officeDocument/2006/relationships/image"/><Relationship Id="rId17" Target="../media/image16.png" Type="http://schemas.openxmlformats.org/officeDocument/2006/relationships/image"/><Relationship Id="rId18" Target="../media/image17.png" Type="http://schemas.openxmlformats.org/officeDocument/2006/relationships/image"/><Relationship Id="rId19" Target="../media/image18.png" Type="http://schemas.openxmlformats.org/officeDocument/2006/relationships/image"/><Relationship Id="rId2" Target="../media/image1.png" Type="http://schemas.openxmlformats.org/officeDocument/2006/relationships/image"/><Relationship Id="rId20" Target="../media/image19.png" Type="http://schemas.openxmlformats.org/officeDocument/2006/relationships/image"/><Relationship Id="rId21" Target="../media/image20.sv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1.png" Type="http://schemas.openxmlformats.org/officeDocument/2006/relationships/image"/><Relationship Id="rId5" Target="../media/image22.svg" Type="http://schemas.openxmlformats.org/officeDocument/2006/relationships/image"/><Relationship Id="rId6" Target="../media/image23.png" Type="http://schemas.openxmlformats.org/officeDocument/2006/relationships/image"/><Relationship Id="rId7" Target="../media/image24.svg" Type="http://schemas.openxmlformats.org/officeDocument/2006/relationships/image"/><Relationship Id="rId8" Target="../media/image35.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1.png" Type="http://schemas.openxmlformats.org/officeDocument/2006/relationships/image"/><Relationship Id="rId5" Target="../media/image22.svg" Type="http://schemas.openxmlformats.org/officeDocument/2006/relationships/image"/><Relationship Id="rId6" Target="../media/image36.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1.png" Type="http://schemas.openxmlformats.org/officeDocument/2006/relationships/image"/><Relationship Id="rId5" Target="../media/image22.svg" Type="http://schemas.openxmlformats.org/officeDocument/2006/relationships/image"/><Relationship Id="rId6" Target="../media/image23.png" Type="http://schemas.openxmlformats.org/officeDocument/2006/relationships/image"/><Relationship Id="rId7" Target="../media/image24.svg" Type="http://schemas.openxmlformats.org/officeDocument/2006/relationships/image"/><Relationship Id="rId8" Target="../media/image37.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1.png" Type="http://schemas.openxmlformats.org/officeDocument/2006/relationships/image"/><Relationship Id="rId5" Target="../media/image22.svg" Type="http://schemas.openxmlformats.org/officeDocument/2006/relationships/image"/><Relationship Id="rId6" Target="../media/image23.png" Type="http://schemas.openxmlformats.org/officeDocument/2006/relationships/image"/><Relationship Id="rId7" Target="../media/image24.svg" Type="http://schemas.openxmlformats.org/officeDocument/2006/relationships/image"/><Relationship Id="rId8" Target="../media/image38.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1.png" Type="http://schemas.openxmlformats.org/officeDocument/2006/relationships/image"/><Relationship Id="rId5" Target="../media/image22.svg" Type="http://schemas.openxmlformats.org/officeDocument/2006/relationships/image"/><Relationship Id="rId6" Target="../media/image23.png" Type="http://schemas.openxmlformats.org/officeDocument/2006/relationships/image"/><Relationship Id="rId7" Target="../media/image24.svg" Type="http://schemas.openxmlformats.org/officeDocument/2006/relationships/image"/><Relationship Id="rId8" Target="../media/image39.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1.png" Type="http://schemas.openxmlformats.org/officeDocument/2006/relationships/image"/><Relationship Id="rId5" Target="../media/image22.svg" Type="http://schemas.openxmlformats.org/officeDocument/2006/relationships/image"/><Relationship Id="rId6" Target="../media/image40.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1.png" Type="http://schemas.openxmlformats.org/officeDocument/2006/relationships/image"/><Relationship Id="rId5" Target="../media/image22.svg" Type="http://schemas.openxmlformats.org/officeDocument/2006/relationships/image"/><Relationship Id="rId6" Target="../media/image23.png" Type="http://schemas.openxmlformats.org/officeDocument/2006/relationships/image"/><Relationship Id="rId7" Target="../media/image24.svg" Type="http://schemas.openxmlformats.org/officeDocument/2006/relationships/image"/><Relationship Id="rId8" Target="../media/image41.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1.png" Type="http://schemas.openxmlformats.org/officeDocument/2006/relationships/image"/><Relationship Id="rId5" Target="../media/image22.svg" Type="http://schemas.openxmlformats.org/officeDocument/2006/relationships/image"/><Relationship Id="rId6" Target="../media/image23.png" Type="http://schemas.openxmlformats.org/officeDocument/2006/relationships/image"/><Relationship Id="rId7" Target="../media/image24.svg" Type="http://schemas.openxmlformats.org/officeDocument/2006/relationships/image"/><Relationship Id="rId8" Target="../media/image42.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1.png" Type="http://schemas.openxmlformats.org/officeDocument/2006/relationships/image"/><Relationship Id="rId5" Target="../media/image22.svg" Type="http://schemas.openxmlformats.org/officeDocument/2006/relationships/image"/><Relationship Id="rId6" Target="../media/image23.png" Type="http://schemas.openxmlformats.org/officeDocument/2006/relationships/image"/><Relationship Id="rId7" Target="../media/image24.sv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1.png" Type="http://schemas.openxmlformats.org/officeDocument/2006/relationships/image"/><Relationship Id="rId5" Target="../media/image22.svg" Type="http://schemas.openxmlformats.org/officeDocument/2006/relationships/image"/><Relationship Id="rId6" Target="../media/image23.png" Type="http://schemas.openxmlformats.org/officeDocument/2006/relationships/image"/><Relationship Id="rId7" Target="../media/image24.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5.png" Type="http://schemas.openxmlformats.org/officeDocument/2006/relationships/image"/><Relationship Id="rId11" Target="../media/image26.svg" Type="http://schemas.openxmlformats.org/officeDocument/2006/relationships/image"/><Relationship Id="rId2" Target="../media/image21.png" Type="http://schemas.openxmlformats.org/officeDocument/2006/relationships/image"/><Relationship Id="rId3" Target="../media/image22.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 Id="rId8" Target="../media/image23.png" Type="http://schemas.openxmlformats.org/officeDocument/2006/relationships/image"/><Relationship Id="rId9" Target="../media/image24.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1.png" Type="http://schemas.openxmlformats.org/officeDocument/2006/relationships/image"/><Relationship Id="rId5" Target="../media/image22.svg" Type="http://schemas.openxmlformats.org/officeDocument/2006/relationships/image"/><Relationship Id="rId6" Target="../media/image23.png" Type="http://schemas.openxmlformats.org/officeDocument/2006/relationships/image"/><Relationship Id="rId7" Target="../media/image24.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7.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25.png" Type="http://schemas.openxmlformats.org/officeDocument/2006/relationships/image"/><Relationship Id="rId7" Target="../media/image26.svg" Type="http://schemas.openxmlformats.org/officeDocument/2006/relationships/image"/><Relationship Id="rId8" Target="../media/image23.png" Type="http://schemas.openxmlformats.org/officeDocument/2006/relationships/image"/><Relationship Id="rId9" Target="../media/image24.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7.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25.png" Type="http://schemas.openxmlformats.org/officeDocument/2006/relationships/image"/><Relationship Id="rId7" Target="../media/image26.svg" Type="http://schemas.openxmlformats.org/officeDocument/2006/relationships/image"/><Relationship Id="rId8" Target="../media/image23.png" Type="http://schemas.openxmlformats.org/officeDocument/2006/relationships/image"/><Relationship Id="rId9" Target="../media/image24.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21.png" Type="http://schemas.openxmlformats.org/officeDocument/2006/relationships/image"/><Relationship Id="rId7" Target="../media/image22.svg" Type="http://schemas.openxmlformats.org/officeDocument/2006/relationships/image"/><Relationship Id="rId8" Target="../media/image28.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1.png" Type="http://schemas.openxmlformats.org/officeDocument/2006/relationships/image"/><Relationship Id="rId11" Target="../media/image22.svg" Type="http://schemas.openxmlformats.org/officeDocument/2006/relationships/image"/><Relationship Id="rId2" Target="../media/image23.png" Type="http://schemas.openxmlformats.org/officeDocument/2006/relationships/image"/><Relationship Id="rId3" Target="../media/image24.svg" Type="http://schemas.openxmlformats.org/officeDocument/2006/relationships/image"/><Relationship Id="rId4" Target="../media/image29.png" Type="http://schemas.openxmlformats.org/officeDocument/2006/relationships/image"/><Relationship Id="rId5" Target="../media/image30.svg" Type="http://schemas.openxmlformats.org/officeDocument/2006/relationships/image"/><Relationship Id="rId6" Target="../media/image1.png" Type="http://schemas.openxmlformats.org/officeDocument/2006/relationships/image"/><Relationship Id="rId7" Target="../media/image2.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1.png" Type="http://schemas.openxmlformats.org/officeDocument/2006/relationships/image"/><Relationship Id="rId11" Target="../media/image32.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 Id="rId8" Target="../media/image21.png" Type="http://schemas.openxmlformats.org/officeDocument/2006/relationships/image"/><Relationship Id="rId9" Target="../media/image22.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3.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21.png" Type="http://schemas.openxmlformats.org/officeDocument/2006/relationships/image"/><Relationship Id="rId5" Target="../media/image22.svg" Type="http://schemas.openxmlformats.org/officeDocument/2006/relationships/image"/><Relationship Id="rId6" Target="../media/image23.png" Type="http://schemas.openxmlformats.org/officeDocument/2006/relationships/image"/><Relationship Id="rId7" Target="../media/image24.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1.png" Type="http://schemas.openxmlformats.org/officeDocument/2006/relationships/image"/><Relationship Id="rId5" Target="../media/image22.svg" Type="http://schemas.openxmlformats.org/officeDocument/2006/relationships/image"/><Relationship Id="rId6" Target="../media/image34.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107440" y="3417988"/>
            <a:ext cx="9929386" cy="3524626"/>
            <a:chOff x="0" y="0"/>
            <a:chExt cx="2615147" cy="928297"/>
          </a:xfrm>
        </p:grpSpPr>
        <p:sp>
          <p:nvSpPr>
            <p:cNvPr name="Freeform 3" id="3"/>
            <p:cNvSpPr/>
            <p:nvPr/>
          </p:nvSpPr>
          <p:spPr>
            <a:xfrm flipH="false" flipV="false" rot="0">
              <a:off x="0" y="0"/>
              <a:ext cx="2615147" cy="928297"/>
            </a:xfrm>
            <a:custGeom>
              <a:avLst/>
              <a:gdLst/>
              <a:ahLst/>
              <a:cxnLst/>
              <a:rect r="r" b="b" t="t" l="l"/>
              <a:pathLst>
                <a:path h="928297" w="2615147">
                  <a:moveTo>
                    <a:pt x="30408" y="0"/>
                  </a:moveTo>
                  <a:lnTo>
                    <a:pt x="2584739" y="0"/>
                  </a:lnTo>
                  <a:cubicBezTo>
                    <a:pt x="2601532" y="0"/>
                    <a:pt x="2615147" y="13614"/>
                    <a:pt x="2615147" y="30408"/>
                  </a:cubicBezTo>
                  <a:lnTo>
                    <a:pt x="2615147" y="897888"/>
                  </a:lnTo>
                  <a:cubicBezTo>
                    <a:pt x="2615147" y="914682"/>
                    <a:pt x="2601532" y="928297"/>
                    <a:pt x="2584739" y="928297"/>
                  </a:cubicBezTo>
                  <a:lnTo>
                    <a:pt x="30408" y="928297"/>
                  </a:lnTo>
                  <a:cubicBezTo>
                    <a:pt x="13614" y="928297"/>
                    <a:pt x="0" y="914682"/>
                    <a:pt x="0" y="897888"/>
                  </a:cubicBezTo>
                  <a:lnTo>
                    <a:pt x="0" y="30408"/>
                  </a:lnTo>
                  <a:cubicBezTo>
                    <a:pt x="0" y="13614"/>
                    <a:pt x="13614" y="0"/>
                    <a:pt x="30408" y="0"/>
                  </a:cubicBezTo>
                  <a:close/>
                </a:path>
              </a:pathLst>
            </a:custGeom>
            <a:solidFill>
              <a:srgbClr val="000000">
                <a:alpha val="0"/>
              </a:srgbClr>
            </a:solidFill>
            <a:ln w="28575" cap="rnd">
              <a:solidFill>
                <a:srgbClr val="000000"/>
              </a:solidFill>
              <a:prstDash val="solid"/>
              <a:round/>
            </a:ln>
          </p:spPr>
        </p:sp>
        <p:sp>
          <p:nvSpPr>
            <p:cNvPr name="TextBox 4" id="4"/>
            <p:cNvSpPr txBox="true"/>
            <p:nvPr/>
          </p:nvSpPr>
          <p:spPr>
            <a:xfrm>
              <a:off x="0" y="-28575"/>
              <a:ext cx="2615147" cy="956872"/>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3894672" y="-2758398"/>
            <a:ext cx="10210007" cy="4566658"/>
          </a:xfrm>
          <a:custGeom>
            <a:avLst/>
            <a:gdLst/>
            <a:ahLst/>
            <a:cxnLst/>
            <a:rect r="r" b="b" t="t" l="l"/>
            <a:pathLst>
              <a:path h="4566658" w="10210007">
                <a:moveTo>
                  <a:pt x="0" y="0"/>
                </a:moveTo>
                <a:lnTo>
                  <a:pt x="10210007" y="0"/>
                </a:lnTo>
                <a:lnTo>
                  <a:pt x="10210007" y="4566657"/>
                </a:lnTo>
                <a:lnTo>
                  <a:pt x="0" y="456665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1610618" y="8291924"/>
            <a:ext cx="10210007" cy="4566658"/>
          </a:xfrm>
          <a:custGeom>
            <a:avLst/>
            <a:gdLst/>
            <a:ahLst/>
            <a:cxnLst/>
            <a:rect r="r" b="b" t="t" l="l"/>
            <a:pathLst>
              <a:path h="4566658" w="10210007">
                <a:moveTo>
                  <a:pt x="0" y="0"/>
                </a:moveTo>
                <a:lnTo>
                  <a:pt x="10210007" y="0"/>
                </a:lnTo>
                <a:lnTo>
                  <a:pt x="10210007" y="4566657"/>
                </a:lnTo>
                <a:lnTo>
                  <a:pt x="0" y="456665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0" y="0"/>
            <a:ext cx="3144756" cy="2673043"/>
          </a:xfrm>
          <a:custGeom>
            <a:avLst/>
            <a:gdLst/>
            <a:ahLst/>
            <a:cxnLst/>
            <a:rect r="r" b="b" t="t" l="l"/>
            <a:pathLst>
              <a:path h="2673043" w="3144756">
                <a:moveTo>
                  <a:pt x="0" y="0"/>
                </a:moveTo>
                <a:lnTo>
                  <a:pt x="3144756" y="0"/>
                </a:lnTo>
                <a:lnTo>
                  <a:pt x="3144756" y="2673043"/>
                </a:lnTo>
                <a:lnTo>
                  <a:pt x="0" y="267304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10800000">
            <a:off x="15143244" y="7613957"/>
            <a:ext cx="3144756" cy="2673043"/>
          </a:xfrm>
          <a:custGeom>
            <a:avLst/>
            <a:gdLst/>
            <a:ahLst/>
            <a:cxnLst/>
            <a:rect r="r" b="b" t="t" l="l"/>
            <a:pathLst>
              <a:path h="2673043" w="3144756">
                <a:moveTo>
                  <a:pt x="0" y="0"/>
                </a:moveTo>
                <a:lnTo>
                  <a:pt x="3144756" y="0"/>
                </a:lnTo>
                <a:lnTo>
                  <a:pt x="3144756" y="2673043"/>
                </a:lnTo>
                <a:lnTo>
                  <a:pt x="0" y="267304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8549451" y="-3583147"/>
            <a:ext cx="4974750" cy="5742857"/>
          </a:xfrm>
          <a:custGeom>
            <a:avLst/>
            <a:gdLst/>
            <a:ahLst/>
            <a:cxnLst/>
            <a:rect r="r" b="b" t="t" l="l"/>
            <a:pathLst>
              <a:path h="5742857" w="4974750">
                <a:moveTo>
                  <a:pt x="0" y="0"/>
                </a:moveTo>
                <a:lnTo>
                  <a:pt x="4974750" y="0"/>
                </a:lnTo>
                <a:lnTo>
                  <a:pt x="4974750" y="5742857"/>
                </a:lnTo>
                <a:lnTo>
                  <a:pt x="0" y="5742857"/>
                </a:lnTo>
                <a:lnTo>
                  <a:pt x="0" y="0"/>
                </a:lnTo>
                <a:close/>
              </a:path>
            </a:pathLst>
          </a:custGeom>
          <a:blipFill>
            <a:blip r:embed="rId6">
              <a:alphaModFix amt="40000"/>
              <a:extLst>
                <a:ext uri="{96DAC541-7B7A-43D3-8B79-37D633B846F1}">
                  <asvg:svgBlip xmlns:asvg="http://schemas.microsoft.com/office/drawing/2016/SVG/main" r:embed="rId7"/>
                </a:ext>
              </a:extLst>
            </a:blip>
            <a:stretch>
              <a:fillRect l="0" t="0" r="0" b="0"/>
            </a:stretch>
          </a:blipFill>
        </p:spPr>
      </p:sp>
      <p:sp>
        <p:nvSpPr>
          <p:cNvPr name="Freeform 10" id="10"/>
          <p:cNvSpPr/>
          <p:nvPr/>
        </p:nvSpPr>
        <p:spPr>
          <a:xfrm flipH="false" flipV="false" rot="0">
            <a:off x="-648393" y="8073427"/>
            <a:ext cx="4974750" cy="5742857"/>
          </a:xfrm>
          <a:custGeom>
            <a:avLst/>
            <a:gdLst/>
            <a:ahLst/>
            <a:cxnLst/>
            <a:rect r="r" b="b" t="t" l="l"/>
            <a:pathLst>
              <a:path h="5742857" w="4974750">
                <a:moveTo>
                  <a:pt x="0" y="0"/>
                </a:moveTo>
                <a:lnTo>
                  <a:pt x="4974749" y="0"/>
                </a:lnTo>
                <a:lnTo>
                  <a:pt x="4974749" y="5742857"/>
                </a:lnTo>
                <a:lnTo>
                  <a:pt x="0" y="5742857"/>
                </a:lnTo>
                <a:lnTo>
                  <a:pt x="0" y="0"/>
                </a:lnTo>
                <a:close/>
              </a:path>
            </a:pathLst>
          </a:custGeom>
          <a:blipFill>
            <a:blip r:embed="rId6">
              <a:alphaModFix amt="40000"/>
              <a:extLst>
                <a:ext uri="{96DAC541-7B7A-43D3-8B79-37D633B846F1}">
                  <asvg:svgBlip xmlns:asvg="http://schemas.microsoft.com/office/drawing/2016/SVG/main" r:embed="rId7"/>
                </a:ext>
              </a:extLst>
            </a:blip>
            <a:stretch>
              <a:fillRect l="0" t="0" r="0" b="0"/>
            </a:stretch>
          </a:blipFill>
        </p:spPr>
      </p:sp>
      <p:sp>
        <p:nvSpPr>
          <p:cNvPr name="Freeform 11" id="11"/>
          <p:cNvSpPr/>
          <p:nvPr/>
        </p:nvSpPr>
        <p:spPr>
          <a:xfrm flipH="false" flipV="false" rot="0">
            <a:off x="14593855" y="-1774228"/>
            <a:ext cx="5033394" cy="4114800"/>
          </a:xfrm>
          <a:custGeom>
            <a:avLst/>
            <a:gdLst/>
            <a:ahLst/>
            <a:cxnLst/>
            <a:rect r="r" b="b" t="t" l="l"/>
            <a:pathLst>
              <a:path h="4114800" w="5033394">
                <a:moveTo>
                  <a:pt x="0" y="0"/>
                </a:moveTo>
                <a:lnTo>
                  <a:pt x="5033394" y="0"/>
                </a:lnTo>
                <a:lnTo>
                  <a:pt x="5033394" y="4114800"/>
                </a:lnTo>
                <a:lnTo>
                  <a:pt x="0" y="4114800"/>
                </a:lnTo>
                <a:lnTo>
                  <a:pt x="0" y="0"/>
                </a:lnTo>
                <a:close/>
              </a:path>
            </a:pathLst>
          </a:custGeom>
          <a:blipFill>
            <a:blip r:embed="rId8">
              <a:alphaModFix amt="40000"/>
              <a:extLst>
                <a:ext uri="{96DAC541-7B7A-43D3-8B79-37D633B846F1}">
                  <asvg:svgBlip xmlns:asvg="http://schemas.microsoft.com/office/drawing/2016/SVG/main" r:embed="rId9"/>
                </a:ext>
              </a:extLst>
            </a:blip>
            <a:stretch>
              <a:fillRect l="0" t="0" r="0" b="0"/>
            </a:stretch>
          </a:blipFill>
          <a:ln cap="sq">
            <a:noFill/>
            <a:prstDash val="solid"/>
            <a:miter/>
          </a:ln>
        </p:spPr>
      </p:sp>
      <p:sp>
        <p:nvSpPr>
          <p:cNvPr name="Freeform 12" id="12"/>
          <p:cNvSpPr/>
          <p:nvPr/>
        </p:nvSpPr>
        <p:spPr>
          <a:xfrm flipH="false" flipV="false" rot="0">
            <a:off x="1722387" y="2673043"/>
            <a:ext cx="828935" cy="230595"/>
          </a:xfrm>
          <a:custGeom>
            <a:avLst/>
            <a:gdLst/>
            <a:ahLst/>
            <a:cxnLst/>
            <a:rect r="r" b="b" t="t" l="l"/>
            <a:pathLst>
              <a:path h="230595" w="828935">
                <a:moveTo>
                  <a:pt x="0" y="0"/>
                </a:moveTo>
                <a:lnTo>
                  <a:pt x="828935" y="0"/>
                </a:lnTo>
                <a:lnTo>
                  <a:pt x="828935" y="230595"/>
                </a:lnTo>
                <a:lnTo>
                  <a:pt x="0" y="230595"/>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3" id="13"/>
          <p:cNvSpPr/>
          <p:nvPr/>
        </p:nvSpPr>
        <p:spPr>
          <a:xfrm flipH="false" flipV="false" rot="0">
            <a:off x="13882482" y="1954705"/>
            <a:ext cx="711373" cy="410010"/>
          </a:xfrm>
          <a:custGeom>
            <a:avLst/>
            <a:gdLst/>
            <a:ahLst/>
            <a:cxnLst/>
            <a:rect r="r" b="b" t="t" l="l"/>
            <a:pathLst>
              <a:path h="410010" w="711373">
                <a:moveTo>
                  <a:pt x="0" y="0"/>
                </a:moveTo>
                <a:lnTo>
                  <a:pt x="711373" y="0"/>
                </a:lnTo>
                <a:lnTo>
                  <a:pt x="711373" y="410010"/>
                </a:lnTo>
                <a:lnTo>
                  <a:pt x="0" y="41001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4" id="14"/>
          <p:cNvSpPr/>
          <p:nvPr/>
        </p:nvSpPr>
        <p:spPr>
          <a:xfrm flipH="false" flipV="false" rot="5829191">
            <a:off x="16133770" y="5468221"/>
            <a:ext cx="1469760" cy="661392"/>
          </a:xfrm>
          <a:custGeom>
            <a:avLst/>
            <a:gdLst/>
            <a:ahLst/>
            <a:cxnLst/>
            <a:rect r="r" b="b" t="t" l="l"/>
            <a:pathLst>
              <a:path h="661392" w="1469760">
                <a:moveTo>
                  <a:pt x="0" y="0"/>
                </a:moveTo>
                <a:lnTo>
                  <a:pt x="1469760" y="0"/>
                </a:lnTo>
                <a:lnTo>
                  <a:pt x="1469760" y="661392"/>
                </a:lnTo>
                <a:lnTo>
                  <a:pt x="0" y="661392"/>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5" id="15"/>
          <p:cNvSpPr/>
          <p:nvPr/>
        </p:nvSpPr>
        <p:spPr>
          <a:xfrm flipH="false" flipV="false" rot="0">
            <a:off x="11036826" y="1544244"/>
            <a:ext cx="6658130" cy="7272113"/>
          </a:xfrm>
          <a:custGeom>
            <a:avLst/>
            <a:gdLst/>
            <a:ahLst/>
            <a:cxnLst/>
            <a:rect r="r" b="b" t="t" l="l"/>
            <a:pathLst>
              <a:path h="7272113" w="6658130">
                <a:moveTo>
                  <a:pt x="0" y="0"/>
                </a:moveTo>
                <a:lnTo>
                  <a:pt x="6658130" y="0"/>
                </a:lnTo>
                <a:lnTo>
                  <a:pt x="6658130" y="7272113"/>
                </a:lnTo>
                <a:lnTo>
                  <a:pt x="0" y="7272113"/>
                </a:lnTo>
                <a:lnTo>
                  <a:pt x="0" y="0"/>
                </a:lnTo>
                <a:close/>
              </a:path>
            </a:pathLst>
          </a:custGeom>
          <a:blipFill>
            <a:blip r:embed="rId16"/>
            <a:stretch>
              <a:fillRect l="-7485" t="0" r="-7485" b="0"/>
            </a:stretch>
          </a:blipFill>
        </p:spPr>
      </p:sp>
      <p:sp>
        <p:nvSpPr>
          <p:cNvPr name="Freeform 16" id="16"/>
          <p:cNvSpPr/>
          <p:nvPr/>
        </p:nvSpPr>
        <p:spPr>
          <a:xfrm flipH="false" flipV="false" rot="0">
            <a:off x="5993393" y="283172"/>
            <a:ext cx="2638489" cy="2915457"/>
          </a:xfrm>
          <a:custGeom>
            <a:avLst/>
            <a:gdLst/>
            <a:ahLst/>
            <a:cxnLst/>
            <a:rect r="r" b="b" t="t" l="l"/>
            <a:pathLst>
              <a:path h="2915457" w="2638489">
                <a:moveTo>
                  <a:pt x="0" y="0"/>
                </a:moveTo>
                <a:lnTo>
                  <a:pt x="2638489" y="0"/>
                </a:lnTo>
                <a:lnTo>
                  <a:pt x="2638489" y="2915458"/>
                </a:lnTo>
                <a:lnTo>
                  <a:pt x="0" y="2915458"/>
                </a:lnTo>
                <a:lnTo>
                  <a:pt x="0" y="0"/>
                </a:lnTo>
                <a:close/>
              </a:path>
            </a:pathLst>
          </a:custGeom>
          <a:blipFill>
            <a:blip r:embed="rId17"/>
            <a:stretch>
              <a:fillRect l="0" t="0" r="0" b="0"/>
            </a:stretch>
          </a:blipFill>
        </p:spPr>
      </p:sp>
      <p:sp>
        <p:nvSpPr>
          <p:cNvPr name="Freeform 17" id="17"/>
          <p:cNvSpPr/>
          <p:nvPr/>
        </p:nvSpPr>
        <p:spPr>
          <a:xfrm flipH="false" flipV="false" rot="0">
            <a:off x="3582853" y="7390704"/>
            <a:ext cx="2732481" cy="2254297"/>
          </a:xfrm>
          <a:custGeom>
            <a:avLst/>
            <a:gdLst/>
            <a:ahLst/>
            <a:cxnLst/>
            <a:rect r="r" b="b" t="t" l="l"/>
            <a:pathLst>
              <a:path h="2254297" w="2732481">
                <a:moveTo>
                  <a:pt x="0" y="0"/>
                </a:moveTo>
                <a:lnTo>
                  <a:pt x="2732482" y="0"/>
                </a:lnTo>
                <a:lnTo>
                  <a:pt x="2732482" y="2254297"/>
                </a:lnTo>
                <a:lnTo>
                  <a:pt x="0" y="2254297"/>
                </a:lnTo>
                <a:lnTo>
                  <a:pt x="0" y="0"/>
                </a:lnTo>
                <a:close/>
              </a:path>
            </a:pathLst>
          </a:custGeom>
          <a:blipFill>
            <a:blip r:embed="rId18"/>
            <a:stretch>
              <a:fillRect l="0" t="0" r="0" b="0"/>
            </a:stretch>
          </a:blipFill>
        </p:spPr>
      </p:sp>
      <p:sp>
        <p:nvSpPr>
          <p:cNvPr name="Freeform 18" id="18"/>
          <p:cNvSpPr/>
          <p:nvPr/>
        </p:nvSpPr>
        <p:spPr>
          <a:xfrm flipH="false" flipV="false" rot="1940607">
            <a:off x="12509009" y="636910"/>
            <a:ext cx="5268470" cy="3832812"/>
          </a:xfrm>
          <a:custGeom>
            <a:avLst/>
            <a:gdLst/>
            <a:ahLst/>
            <a:cxnLst/>
            <a:rect r="r" b="b" t="t" l="l"/>
            <a:pathLst>
              <a:path h="3832812" w="5268470">
                <a:moveTo>
                  <a:pt x="0" y="0"/>
                </a:moveTo>
                <a:lnTo>
                  <a:pt x="5268469" y="0"/>
                </a:lnTo>
                <a:lnTo>
                  <a:pt x="5268469" y="3832812"/>
                </a:lnTo>
                <a:lnTo>
                  <a:pt x="0" y="3832812"/>
                </a:lnTo>
                <a:lnTo>
                  <a:pt x="0" y="0"/>
                </a:lnTo>
                <a:close/>
              </a:path>
            </a:pathLst>
          </a:custGeom>
          <a:blipFill>
            <a:blip r:embed="rId19"/>
            <a:stretch>
              <a:fillRect l="0" t="0" r="0" b="0"/>
            </a:stretch>
          </a:blipFill>
        </p:spPr>
      </p:sp>
      <p:sp>
        <p:nvSpPr>
          <p:cNvPr name="Freeform 19" id="19"/>
          <p:cNvSpPr/>
          <p:nvPr/>
        </p:nvSpPr>
        <p:spPr>
          <a:xfrm flipH="false" flipV="false" rot="0">
            <a:off x="1512718" y="3942038"/>
            <a:ext cx="1248272" cy="1201462"/>
          </a:xfrm>
          <a:custGeom>
            <a:avLst/>
            <a:gdLst/>
            <a:ahLst/>
            <a:cxnLst/>
            <a:rect r="r" b="b" t="t" l="l"/>
            <a:pathLst>
              <a:path h="1201462" w="1248272">
                <a:moveTo>
                  <a:pt x="0" y="0"/>
                </a:moveTo>
                <a:lnTo>
                  <a:pt x="1248273" y="0"/>
                </a:lnTo>
                <a:lnTo>
                  <a:pt x="1248273" y="1201462"/>
                </a:lnTo>
                <a:lnTo>
                  <a:pt x="0" y="1201462"/>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sp>
        <p:nvSpPr>
          <p:cNvPr name="TextBox 20" id="20"/>
          <p:cNvSpPr txBox="true"/>
          <p:nvPr/>
        </p:nvSpPr>
        <p:spPr>
          <a:xfrm rot="0">
            <a:off x="3322262" y="4464021"/>
            <a:ext cx="8442485" cy="1470660"/>
          </a:xfrm>
          <a:prstGeom prst="rect">
            <a:avLst/>
          </a:prstGeom>
        </p:spPr>
        <p:txBody>
          <a:bodyPr anchor="t" rtlCol="false" tIns="0" lIns="0" bIns="0" rIns="0">
            <a:spAutoFit/>
          </a:bodyPr>
          <a:lstStyle/>
          <a:p>
            <a:pPr algn="l">
              <a:lnSpc>
                <a:spcPts val="5400"/>
              </a:lnSpc>
            </a:pPr>
            <a:r>
              <a:rPr lang="en-US" sz="5400">
                <a:solidFill>
                  <a:srgbClr val="000000"/>
                </a:solidFill>
                <a:latin typeface="Cubao"/>
                <a:ea typeface="Cubao"/>
                <a:cs typeface="Cubao"/>
                <a:sym typeface="Cubao"/>
              </a:rPr>
              <a:t>UNDERSTANDING   MIGRAINE</a:t>
            </a:r>
          </a:p>
        </p:txBody>
      </p:sp>
      <p:sp>
        <p:nvSpPr>
          <p:cNvPr name="TextBox 21" id="21"/>
          <p:cNvSpPr txBox="true"/>
          <p:nvPr/>
        </p:nvSpPr>
        <p:spPr>
          <a:xfrm rot="0">
            <a:off x="6877496" y="7169938"/>
            <a:ext cx="3508772" cy="1780540"/>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a:ea typeface="Canva Sans"/>
                <a:cs typeface="Canva Sans"/>
                <a:sym typeface="Canva Sans"/>
              </a:rPr>
              <a:t>-By Deepak Rana</a:t>
            </a:r>
          </a:p>
          <a:p>
            <a:pPr algn="ctr">
              <a:lnSpc>
                <a:spcPts val="4759"/>
              </a:lnSpc>
            </a:pPr>
            <a:r>
              <a:rPr lang="en-US" sz="3399">
                <a:solidFill>
                  <a:srgbClr val="000000"/>
                </a:solidFill>
                <a:latin typeface="Canva Sans"/>
                <a:ea typeface="Canva Sans"/>
                <a:cs typeface="Canva Sans"/>
                <a:sym typeface="Canva Sans"/>
              </a:rPr>
              <a:t>Nims College</a:t>
            </a:r>
          </a:p>
          <a:p>
            <a:pPr algn="ctr">
              <a:lnSpc>
                <a:spcPts val="4759"/>
              </a:lnSpc>
            </a:pPr>
            <a:r>
              <a:rPr lang="en-US" sz="3399">
                <a:solidFill>
                  <a:srgbClr val="000000"/>
                </a:solidFill>
                <a:latin typeface="Canva Sans"/>
                <a:ea typeface="Canva Sans"/>
                <a:cs typeface="Canva Sans"/>
                <a:sym typeface="Canva Sans"/>
              </a:rPr>
              <a:t>BCA 6</a:t>
            </a:r>
            <a:r>
              <a:rPr lang="en-US" sz="3399">
                <a:solidFill>
                  <a:srgbClr val="000000"/>
                </a:solidFill>
                <a:latin typeface="Canva Sans"/>
                <a:ea typeface="Canva Sans"/>
                <a:cs typeface="Canva Sans"/>
                <a:sym typeface="Canva Sans"/>
              </a:rPr>
              <a:t>th</a:t>
            </a:r>
            <a:r>
              <a:rPr lang="en-US" sz="3399">
                <a:solidFill>
                  <a:srgbClr val="000000"/>
                </a:solidFill>
                <a:latin typeface="Canva Sans"/>
                <a:ea typeface="Canva Sans"/>
                <a:cs typeface="Canva Sans"/>
                <a:sym typeface="Canva Sans"/>
              </a:rPr>
              <a:t> Sem</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3882627">
            <a:off x="-3419839" y="-4412255"/>
            <a:ext cx="10210007" cy="4566658"/>
          </a:xfrm>
          <a:custGeom>
            <a:avLst/>
            <a:gdLst/>
            <a:ahLst/>
            <a:cxnLst/>
            <a:rect r="r" b="b" t="t" l="l"/>
            <a:pathLst>
              <a:path h="4566658" w="10210007">
                <a:moveTo>
                  <a:pt x="0" y="0"/>
                </a:moveTo>
                <a:lnTo>
                  <a:pt x="10210007" y="0"/>
                </a:lnTo>
                <a:lnTo>
                  <a:pt x="10210007" y="4566657"/>
                </a:lnTo>
                <a:lnTo>
                  <a:pt x="0" y="456665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3882627">
            <a:off x="14204357" y="5357032"/>
            <a:ext cx="10210007" cy="4566658"/>
          </a:xfrm>
          <a:custGeom>
            <a:avLst/>
            <a:gdLst/>
            <a:ahLst/>
            <a:cxnLst/>
            <a:rect r="r" b="b" t="t" l="l"/>
            <a:pathLst>
              <a:path h="4566658" w="10210007">
                <a:moveTo>
                  <a:pt x="0" y="0"/>
                </a:moveTo>
                <a:lnTo>
                  <a:pt x="10210007" y="0"/>
                </a:lnTo>
                <a:lnTo>
                  <a:pt x="10210007" y="4566658"/>
                </a:lnTo>
                <a:lnTo>
                  <a:pt x="0" y="456665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true" flipV="false" rot="-10800000">
            <a:off x="112786" y="8393668"/>
            <a:ext cx="3144756" cy="2673043"/>
          </a:xfrm>
          <a:custGeom>
            <a:avLst/>
            <a:gdLst/>
            <a:ahLst/>
            <a:cxnLst/>
            <a:rect r="r" b="b" t="t" l="l"/>
            <a:pathLst>
              <a:path h="2673043" w="3144756">
                <a:moveTo>
                  <a:pt x="3144757" y="0"/>
                </a:moveTo>
                <a:lnTo>
                  <a:pt x="0" y="0"/>
                </a:lnTo>
                <a:lnTo>
                  <a:pt x="0" y="2673043"/>
                </a:lnTo>
                <a:lnTo>
                  <a:pt x="3144757" y="2673043"/>
                </a:lnTo>
                <a:lnTo>
                  <a:pt x="3144757"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3935213" y="-3530816"/>
            <a:ext cx="4974750" cy="5742857"/>
          </a:xfrm>
          <a:custGeom>
            <a:avLst/>
            <a:gdLst/>
            <a:ahLst/>
            <a:cxnLst/>
            <a:rect r="r" b="b" t="t" l="l"/>
            <a:pathLst>
              <a:path h="5742857" w="4974750">
                <a:moveTo>
                  <a:pt x="0" y="0"/>
                </a:moveTo>
                <a:lnTo>
                  <a:pt x="4974749" y="0"/>
                </a:lnTo>
                <a:lnTo>
                  <a:pt x="4974749" y="5742856"/>
                </a:lnTo>
                <a:lnTo>
                  <a:pt x="0" y="5742856"/>
                </a:lnTo>
                <a:lnTo>
                  <a:pt x="0" y="0"/>
                </a:lnTo>
                <a:close/>
              </a:path>
            </a:pathLst>
          </a:custGeom>
          <a:blipFill>
            <a:blip r:embed="rId6">
              <a:alphaModFix amt="40000"/>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5004756" y="457209"/>
            <a:ext cx="8788633" cy="6010057"/>
          </a:xfrm>
          <a:custGeom>
            <a:avLst/>
            <a:gdLst/>
            <a:ahLst/>
            <a:cxnLst/>
            <a:rect r="r" b="b" t="t" l="l"/>
            <a:pathLst>
              <a:path h="6010057" w="8788633">
                <a:moveTo>
                  <a:pt x="0" y="0"/>
                </a:moveTo>
                <a:lnTo>
                  <a:pt x="8788633" y="0"/>
                </a:lnTo>
                <a:lnTo>
                  <a:pt x="8788633" y="6010057"/>
                </a:lnTo>
                <a:lnTo>
                  <a:pt x="0" y="6010057"/>
                </a:lnTo>
                <a:lnTo>
                  <a:pt x="0" y="0"/>
                </a:lnTo>
                <a:close/>
              </a:path>
            </a:pathLst>
          </a:custGeom>
          <a:blipFill>
            <a:blip r:embed="rId8"/>
            <a:stretch>
              <a:fillRect l="0" t="-3212" r="0" b="-3212"/>
            </a:stretch>
          </a:blipFill>
        </p:spPr>
      </p:sp>
      <p:sp>
        <p:nvSpPr>
          <p:cNvPr name="TextBox 7" id="7"/>
          <p:cNvSpPr txBox="true"/>
          <p:nvPr/>
        </p:nvSpPr>
        <p:spPr>
          <a:xfrm rot="0">
            <a:off x="5723333" y="6948325"/>
            <a:ext cx="8930457" cy="2568798"/>
          </a:xfrm>
          <a:prstGeom prst="rect">
            <a:avLst/>
          </a:prstGeom>
        </p:spPr>
        <p:txBody>
          <a:bodyPr anchor="t" rtlCol="false" tIns="0" lIns="0" bIns="0" rIns="0">
            <a:spAutoFit/>
          </a:bodyPr>
          <a:lstStyle/>
          <a:p>
            <a:pPr algn="ctr">
              <a:lnSpc>
                <a:spcPts val="4102"/>
              </a:lnSpc>
            </a:pPr>
            <a:r>
              <a:rPr lang="en-US" sz="2930">
                <a:solidFill>
                  <a:srgbClr val="000000"/>
                </a:solidFill>
                <a:latin typeface="Canva Sans"/>
                <a:ea typeface="Canva Sans"/>
                <a:cs typeface="Canva Sans"/>
                <a:sym typeface="Canva Sans"/>
              </a:rPr>
              <a:t>This</a:t>
            </a:r>
            <a:r>
              <a:rPr lang="en-US" sz="2930">
                <a:solidFill>
                  <a:srgbClr val="000000"/>
                </a:solidFill>
                <a:latin typeface="Canva Sans"/>
                <a:ea typeface="Canva Sans"/>
                <a:cs typeface="Canva Sans"/>
                <a:sym typeface="Canva Sans"/>
              </a:rPr>
              <a:t> graph shows that most patients experience 1 migraine attack per period, while fewer have multiple attacks.</a:t>
            </a:r>
          </a:p>
          <a:p>
            <a:pPr algn="ctr">
              <a:lnSpc>
                <a:spcPts val="4102"/>
              </a:lnSpc>
            </a:pPr>
            <a:r>
              <a:rPr lang="en-US" sz="2930">
                <a:solidFill>
                  <a:srgbClr val="000000"/>
                </a:solidFill>
                <a:latin typeface="Canva Sans"/>
                <a:ea typeface="Canva Sans"/>
                <a:cs typeface="Canva Sans"/>
                <a:sym typeface="Canva Sans"/>
              </a:rPr>
              <a:t> 👉 Single or low-frequency attacks are most common, with high-frequency cases being rare.</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3882627">
            <a:off x="-3419839" y="-4412255"/>
            <a:ext cx="10210007" cy="4566658"/>
          </a:xfrm>
          <a:custGeom>
            <a:avLst/>
            <a:gdLst/>
            <a:ahLst/>
            <a:cxnLst/>
            <a:rect r="r" b="b" t="t" l="l"/>
            <a:pathLst>
              <a:path h="4566658" w="10210007">
                <a:moveTo>
                  <a:pt x="0" y="0"/>
                </a:moveTo>
                <a:lnTo>
                  <a:pt x="10210007" y="0"/>
                </a:lnTo>
                <a:lnTo>
                  <a:pt x="10210007" y="4566657"/>
                </a:lnTo>
                <a:lnTo>
                  <a:pt x="0" y="456665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3882627">
            <a:off x="14204357" y="5357032"/>
            <a:ext cx="10210007" cy="4566658"/>
          </a:xfrm>
          <a:custGeom>
            <a:avLst/>
            <a:gdLst/>
            <a:ahLst/>
            <a:cxnLst/>
            <a:rect r="r" b="b" t="t" l="l"/>
            <a:pathLst>
              <a:path h="4566658" w="10210007">
                <a:moveTo>
                  <a:pt x="0" y="0"/>
                </a:moveTo>
                <a:lnTo>
                  <a:pt x="10210007" y="0"/>
                </a:lnTo>
                <a:lnTo>
                  <a:pt x="10210007" y="4566658"/>
                </a:lnTo>
                <a:lnTo>
                  <a:pt x="0" y="456665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true" flipV="false" rot="-10800000">
            <a:off x="112786" y="8393668"/>
            <a:ext cx="3144756" cy="2673043"/>
          </a:xfrm>
          <a:custGeom>
            <a:avLst/>
            <a:gdLst/>
            <a:ahLst/>
            <a:cxnLst/>
            <a:rect r="r" b="b" t="t" l="l"/>
            <a:pathLst>
              <a:path h="2673043" w="3144756">
                <a:moveTo>
                  <a:pt x="3144757" y="0"/>
                </a:moveTo>
                <a:lnTo>
                  <a:pt x="0" y="0"/>
                </a:lnTo>
                <a:lnTo>
                  <a:pt x="0" y="2673043"/>
                </a:lnTo>
                <a:lnTo>
                  <a:pt x="3144757" y="2673043"/>
                </a:lnTo>
                <a:lnTo>
                  <a:pt x="3144757"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5213907" y="271844"/>
            <a:ext cx="8295411" cy="5947089"/>
          </a:xfrm>
          <a:custGeom>
            <a:avLst/>
            <a:gdLst/>
            <a:ahLst/>
            <a:cxnLst/>
            <a:rect r="r" b="b" t="t" l="l"/>
            <a:pathLst>
              <a:path h="5947089" w="8295411">
                <a:moveTo>
                  <a:pt x="0" y="0"/>
                </a:moveTo>
                <a:lnTo>
                  <a:pt x="8295411" y="0"/>
                </a:lnTo>
                <a:lnTo>
                  <a:pt x="8295411" y="5947089"/>
                </a:lnTo>
                <a:lnTo>
                  <a:pt x="0" y="5947089"/>
                </a:lnTo>
                <a:lnTo>
                  <a:pt x="0" y="0"/>
                </a:lnTo>
                <a:close/>
              </a:path>
            </a:pathLst>
          </a:custGeom>
          <a:blipFill>
            <a:blip r:embed="rId6"/>
            <a:stretch>
              <a:fillRect l="0" t="-160" r="0" b="-160"/>
            </a:stretch>
          </a:blipFill>
        </p:spPr>
      </p:sp>
      <p:sp>
        <p:nvSpPr>
          <p:cNvPr name="TextBox 6" id="6"/>
          <p:cNvSpPr txBox="true"/>
          <p:nvPr/>
        </p:nvSpPr>
        <p:spPr>
          <a:xfrm rot="0">
            <a:off x="7134578" y="6494880"/>
            <a:ext cx="5097007" cy="758902"/>
          </a:xfrm>
          <a:prstGeom prst="rect">
            <a:avLst/>
          </a:prstGeom>
        </p:spPr>
        <p:txBody>
          <a:bodyPr anchor="t" rtlCol="false" tIns="0" lIns="0" bIns="0" rIns="0">
            <a:spAutoFit/>
          </a:bodyPr>
          <a:lstStyle/>
          <a:p>
            <a:pPr algn="ctr">
              <a:lnSpc>
                <a:spcPts val="3080"/>
              </a:lnSpc>
            </a:pPr>
            <a:r>
              <a:rPr lang="en-US" sz="2200">
                <a:solidFill>
                  <a:srgbClr val="000000"/>
                </a:solidFill>
                <a:latin typeface="Canva Sans"/>
                <a:ea typeface="Canva Sans"/>
                <a:cs typeface="Canva Sans"/>
                <a:sym typeface="Canva Sans"/>
              </a:rPr>
              <a:t>Location</a:t>
            </a:r>
            <a:r>
              <a:rPr lang="en-US" sz="2200">
                <a:solidFill>
                  <a:srgbClr val="000000"/>
                </a:solidFill>
                <a:latin typeface="Canva Sans"/>
                <a:ea typeface="Canva Sans"/>
                <a:cs typeface="Canva Sans"/>
                <a:sym typeface="Canva Sans"/>
              </a:rPr>
              <a:t> of the pain: 1 - Unilateral, 2 - Bilateral, 3 - Frontal, 4 - Temporal.</a:t>
            </a:r>
          </a:p>
        </p:txBody>
      </p:sp>
      <p:sp>
        <p:nvSpPr>
          <p:cNvPr name="TextBox 7" id="7"/>
          <p:cNvSpPr txBox="true"/>
          <p:nvPr/>
        </p:nvSpPr>
        <p:spPr>
          <a:xfrm rot="0">
            <a:off x="6750106" y="7530007"/>
            <a:ext cx="6451862" cy="2200461"/>
          </a:xfrm>
          <a:prstGeom prst="rect">
            <a:avLst/>
          </a:prstGeom>
        </p:spPr>
        <p:txBody>
          <a:bodyPr anchor="t" rtlCol="false" tIns="0" lIns="0" bIns="0" rIns="0">
            <a:spAutoFit/>
          </a:bodyPr>
          <a:lstStyle/>
          <a:p>
            <a:pPr algn="ctr">
              <a:lnSpc>
                <a:spcPts val="2929"/>
              </a:lnSpc>
            </a:pPr>
            <a:r>
              <a:rPr lang="en-US" sz="2092">
                <a:solidFill>
                  <a:srgbClr val="000000"/>
                </a:solidFill>
                <a:latin typeface="Canva Sans"/>
                <a:ea typeface="Canva Sans"/>
                <a:cs typeface="Canva Sans"/>
                <a:sym typeface="Canva Sans"/>
              </a:rPr>
              <a:t>The</a:t>
            </a:r>
            <a:r>
              <a:rPr lang="en-US" sz="2092">
                <a:solidFill>
                  <a:srgbClr val="000000"/>
                </a:solidFill>
                <a:latin typeface="Canva Sans"/>
                <a:ea typeface="Canva Sans"/>
                <a:cs typeface="Canva Sans"/>
                <a:sym typeface="Canva Sans"/>
              </a:rPr>
              <a:t> graph shows that:</a:t>
            </a:r>
          </a:p>
          <a:p>
            <a:pPr algn="ctr">
              <a:lnSpc>
                <a:spcPts val="2929"/>
              </a:lnSpc>
            </a:pPr>
            <a:r>
              <a:rPr lang="en-US" sz="2092">
                <a:solidFill>
                  <a:srgbClr val="000000"/>
                </a:solidFill>
                <a:latin typeface="Canva Sans"/>
                <a:ea typeface="Canva Sans"/>
                <a:cs typeface="Canva Sans"/>
                <a:sym typeface="Canva Sans"/>
              </a:rPr>
              <a:t>Most patients experience (location 1) unilateral pain (one-sided headaches).</a:t>
            </a:r>
          </a:p>
          <a:p>
            <a:pPr algn="ctr">
              <a:lnSpc>
                <a:spcPts val="2929"/>
              </a:lnSpc>
            </a:pPr>
            <a:r>
              <a:rPr lang="en-US" sz="2092">
                <a:solidFill>
                  <a:srgbClr val="000000"/>
                </a:solidFill>
                <a:latin typeface="Canva Sans"/>
                <a:ea typeface="Canva Sans"/>
                <a:cs typeface="Canva Sans"/>
                <a:sym typeface="Canva Sans"/>
              </a:rPr>
              <a:t>Very few have bilateral (2), frontal (3), or temporal (4) pain.</a:t>
            </a:r>
          </a:p>
          <a:p>
            <a:pPr algn="ctr">
              <a:lnSpc>
                <a:spcPts val="2929"/>
              </a:lnSpc>
            </a:pP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3882627">
            <a:off x="-3419839" y="-4412255"/>
            <a:ext cx="10210007" cy="4566658"/>
          </a:xfrm>
          <a:custGeom>
            <a:avLst/>
            <a:gdLst/>
            <a:ahLst/>
            <a:cxnLst/>
            <a:rect r="r" b="b" t="t" l="l"/>
            <a:pathLst>
              <a:path h="4566658" w="10210007">
                <a:moveTo>
                  <a:pt x="0" y="0"/>
                </a:moveTo>
                <a:lnTo>
                  <a:pt x="10210007" y="0"/>
                </a:lnTo>
                <a:lnTo>
                  <a:pt x="10210007" y="4566657"/>
                </a:lnTo>
                <a:lnTo>
                  <a:pt x="0" y="456665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3882627">
            <a:off x="14204357" y="5357032"/>
            <a:ext cx="10210007" cy="4566658"/>
          </a:xfrm>
          <a:custGeom>
            <a:avLst/>
            <a:gdLst/>
            <a:ahLst/>
            <a:cxnLst/>
            <a:rect r="r" b="b" t="t" l="l"/>
            <a:pathLst>
              <a:path h="4566658" w="10210007">
                <a:moveTo>
                  <a:pt x="0" y="0"/>
                </a:moveTo>
                <a:lnTo>
                  <a:pt x="10210007" y="0"/>
                </a:lnTo>
                <a:lnTo>
                  <a:pt x="10210007" y="4566658"/>
                </a:lnTo>
                <a:lnTo>
                  <a:pt x="0" y="456665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true" flipV="false" rot="-10800000">
            <a:off x="112786" y="8393668"/>
            <a:ext cx="3144756" cy="2673043"/>
          </a:xfrm>
          <a:custGeom>
            <a:avLst/>
            <a:gdLst/>
            <a:ahLst/>
            <a:cxnLst/>
            <a:rect r="r" b="b" t="t" l="l"/>
            <a:pathLst>
              <a:path h="2673043" w="3144756">
                <a:moveTo>
                  <a:pt x="3144757" y="0"/>
                </a:moveTo>
                <a:lnTo>
                  <a:pt x="0" y="0"/>
                </a:lnTo>
                <a:lnTo>
                  <a:pt x="0" y="2673043"/>
                </a:lnTo>
                <a:lnTo>
                  <a:pt x="3144757" y="2673043"/>
                </a:lnTo>
                <a:lnTo>
                  <a:pt x="3144757"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3935213" y="-3530816"/>
            <a:ext cx="4974750" cy="5742857"/>
          </a:xfrm>
          <a:custGeom>
            <a:avLst/>
            <a:gdLst/>
            <a:ahLst/>
            <a:cxnLst/>
            <a:rect r="r" b="b" t="t" l="l"/>
            <a:pathLst>
              <a:path h="5742857" w="4974750">
                <a:moveTo>
                  <a:pt x="0" y="0"/>
                </a:moveTo>
                <a:lnTo>
                  <a:pt x="4974749" y="0"/>
                </a:lnTo>
                <a:lnTo>
                  <a:pt x="4974749" y="5742856"/>
                </a:lnTo>
                <a:lnTo>
                  <a:pt x="0" y="5742856"/>
                </a:lnTo>
                <a:lnTo>
                  <a:pt x="0" y="0"/>
                </a:lnTo>
                <a:close/>
              </a:path>
            </a:pathLst>
          </a:custGeom>
          <a:blipFill>
            <a:blip r:embed="rId6">
              <a:alphaModFix amt="40000"/>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4862825" y="252109"/>
            <a:ext cx="8562350" cy="5983768"/>
          </a:xfrm>
          <a:custGeom>
            <a:avLst/>
            <a:gdLst/>
            <a:ahLst/>
            <a:cxnLst/>
            <a:rect r="r" b="b" t="t" l="l"/>
            <a:pathLst>
              <a:path h="5983768" w="8562350">
                <a:moveTo>
                  <a:pt x="0" y="0"/>
                </a:moveTo>
                <a:lnTo>
                  <a:pt x="8562350" y="0"/>
                </a:lnTo>
                <a:lnTo>
                  <a:pt x="8562350" y="5983768"/>
                </a:lnTo>
                <a:lnTo>
                  <a:pt x="0" y="5983768"/>
                </a:lnTo>
                <a:lnTo>
                  <a:pt x="0" y="0"/>
                </a:lnTo>
                <a:close/>
              </a:path>
            </a:pathLst>
          </a:custGeom>
          <a:blipFill>
            <a:blip r:embed="rId8"/>
            <a:stretch>
              <a:fillRect l="0" t="-2069" r="0" b="-2069"/>
            </a:stretch>
          </a:blipFill>
        </p:spPr>
      </p:sp>
      <p:sp>
        <p:nvSpPr>
          <p:cNvPr name="TextBox 7" id="7"/>
          <p:cNvSpPr txBox="true"/>
          <p:nvPr/>
        </p:nvSpPr>
        <p:spPr>
          <a:xfrm rot="0">
            <a:off x="5666484" y="6818077"/>
            <a:ext cx="8268729" cy="2055211"/>
          </a:xfrm>
          <a:prstGeom prst="rect">
            <a:avLst/>
          </a:prstGeom>
        </p:spPr>
        <p:txBody>
          <a:bodyPr anchor="t" rtlCol="false" tIns="0" lIns="0" bIns="0" rIns="0">
            <a:spAutoFit/>
          </a:bodyPr>
          <a:lstStyle/>
          <a:p>
            <a:pPr algn="ctr">
              <a:lnSpc>
                <a:spcPts val="4110"/>
              </a:lnSpc>
            </a:pPr>
            <a:r>
              <a:rPr lang="en-US" sz="2935">
                <a:solidFill>
                  <a:srgbClr val="000000"/>
                </a:solidFill>
                <a:latin typeface="Canva Sans"/>
                <a:ea typeface="Canva Sans"/>
                <a:cs typeface="Canva Sans"/>
                <a:sym typeface="Canva Sans"/>
              </a:rPr>
              <a:t>This graph shows that most migraine patients experience throbbing pain (1).</a:t>
            </a:r>
          </a:p>
          <a:p>
            <a:pPr algn="ctr">
              <a:lnSpc>
                <a:spcPts val="4110"/>
              </a:lnSpc>
            </a:pPr>
            <a:r>
              <a:rPr lang="en-US" sz="2935">
                <a:solidFill>
                  <a:srgbClr val="000000"/>
                </a:solidFill>
                <a:latin typeface="Canva Sans"/>
                <a:ea typeface="Canva Sans"/>
                <a:cs typeface="Canva Sans"/>
                <a:sym typeface="Canva Sans"/>
              </a:rPr>
              <a:t> 👉 Other pain types like pressing, sharp, or dull are much less common.</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3882627">
            <a:off x="-3419839" y="-4412255"/>
            <a:ext cx="10210007" cy="4566658"/>
          </a:xfrm>
          <a:custGeom>
            <a:avLst/>
            <a:gdLst/>
            <a:ahLst/>
            <a:cxnLst/>
            <a:rect r="r" b="b" t="t" l="l"/>
            <a:pathLst>
              <a:path h="4566658" w="10210007">
                <a:moveTo>
                  <a:pt x="0" y="0"/>
                </a:moveTo>
                <a:lnTo>
                  <a:pt x="10210007" y="0"/>
                </a:lnTo>
                <a:lnTo>
                  <a:pt x="10210007" y="4566657"/>
                </a:lnTo>
                <a:lnTo>
                  <a:pt x="0" y="456665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3882627">
            <a:off x="14204357" y="5357032"/>
            <a:ext cx="10210007" cy="4566658"/>
          </a:xfrm>
          <a:custGeom>
            <a:avLst/>
            <a:gdLst/>
            <a:ahLst/>
            <a:cxnLst/>
            <a:rect r="r" b="b" t="t" l="l"/>
            <a:pathLst>
              <a:path h="4566658" w="10210007">
                <a:moveTo>
                  <a:pt x="0" y="0"/>
                </a:moveTo>
                <a:lnTo>
                  <a:pt x="10210007" y="0"/>
                </a:lnTo>
                <a:lnTo>
                  <a:pt x="10210007" y="4566658"/>
                </a:lnTo>
                <a:lnTo>
                  <a:pt x="0" y="456665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true" flipV="false" rot="-10800000">
            <a:off x="112786" y="8393668"/>
            <a:ext cx="3144756" cy="2673043"/>
          </a:xfrm>
          <a:custGeom>
            <a:avLst/>
            <a:gdLst/>
            <a:ahLst/>
            <a:cxnLst/>
            <a:rect r="r" b="b" t="t" l="l"/>
            <a:pathLst>
              <a:path h="2673043" w="3144756">
                <a:moveTo>
                  <a:pt x="3144757" y="0"/>
                </a:moveTo>
                <a:lnTo>
                  <a:pt x="0" y="0"/>
                </a:lnTo>
                <a:lnTo>
                  <a:pt x="0" y="2673043"/>
                </a:lnTo>
                <a:lnTo>
                  <a:pt x="3144757" y="2673043"/>
                </a:lnTo>
                <a:lnTo>
                  <a:pt x="3144757"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3935213" y="-3530816"/>
            <a:ext cx="4974750" cy="5742857"/>
          </a:xfrm>
          <a:custGeom>
            <a:avLst/>
            <a:gdLst/>
            <a:ahLst/>
            <a:cxnLst/>
            <a:rect r="r" b="b" t="t" l="l"/>
            <a:pathLst>
              <a:path h="5742857" w="4974750">
                <a:moveTo>
                  <a:pt x="0" y="0"/>
                </a:moveTo>
                <a:lnTo>
                  <a:pt x="4974749" y="0"/>
                </a:lnTo>
                <a:lnTo>
                  <a:pt x="4974749" y="5742856"/>
                </a:lnTo>
                <a:lnTo>
                  <a:pt x="0" y="5742856"/>
                </a:lnTo>
                <a:lnTo>
                  <a:pt x="0" y="0"/>
                </a:lnTo>
                <a:close/>
              </a:path>
            </a:pathLst>
          </a:custGeom>
          <a:blipFill>
            <a:blip r:embed="rId6">
              <a:alphaModFix amt="40000"/>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5180555" y="599253"/>
            <a:ext cx="7926890" cy="5725969"/>
          </a:xfrm>
          <a:custGeom>
            <a:avLst/>
            <a:gdLst/>
            <a:ahLst/>
            <a:cxnLst/>
            <a:rect r="r" b="b" t="t" l="l"/>
            <a:pathLst>
              <a:path h="5725969" w="7926890">
                <a:moveTo>
                  <a:pt x="0" y="0"/>
                </a:moveTo>
                <a:lnTo>
                  <a:pt x="7926890" y="0"/>
                </a:lnTo>
                <a:lnTo>
                  <a:pt x="7926890" y="5725970"/>
                </a:lnTo>
                <a:lnTo>
                  <a:pt x="0" y="5725970"/>
                </a:lnTo>
                <a:lnTo>
                  <a:pt x="0" y="0"/>
                </a:lnTo>
                <a:close/>
              </a:path>
            </a:pathLst>
          </a:custGeom>
          <a:blipFill>
            <a:blip r:embed="rId8"/>
            <a:stretch>
              <a:fillRect l="0" t="-375" r="0" b="-375"/>
            </a:stretch>
          </a:blipFill>
        </p:spPr>
      </p:sp>
      <p:sp>
        <p:nvSpPr>
          <p:cNvPr name="TextBox 7" id="7"/>
          <p:cNvSpPr txBox="true"/>
          <p:nvPr/>
        </p:nvSpPr>
        <p:spPr>
          <a:xfrm rot="0">
            <a:off x="6840607" y="6539836"/>
            <a:ext cx="5930481" cy="2718464"/>
          </a:xfrm>
          <a:prstGeom prst="rect">
            <a:avLst/>
          </a:prstGeom>
        </p:spPr>
        <p:txBody>
          <a:bodyPr anchor="t" rtlCol="false" tIns="0" lIns="0" bIns="0" rIns="0">
            <a:spAutoFit/>
          </a:bodyPr>
          <a:lstStyle/>
          <a:p>
            <a:pPr algn="ctr">
              <a:lnSpc>
                <a:spcPts val="3604"/>
              </a:lnSpc>
            </a:pPr>
            <a:r>
              <a:rPr lang="en-US" sz="2574">
                <a:solidFill>
                  <a:srgbClr val="000000"/>
                </a:solidFill>
                <a:latin typeface="Canva Sans"/>
                <a:ea typeface="Canva Sans"/>
                <a:cs typeface="Canva Sans"/>
                <a:sym typeface="Canva Sans"/>
              </a:rPr>
              <a:t>This graph shows that most migraine cases have high</a:t>
            </a:r>
            <a:r>
              <a:rPr lang="en-US" sz="2574">
                <a:solidFill>
                  <a:srgbClr val="000000"/>
                </a:solidFill>
                <a:latin typeface="Canva Sans"/>
                <a:ea typeface="Canva Sans"/>
                <a:cs typeface="Canva Sans"/>
                <a:sym typeface="Canva Sans"/>
              </a:rPr>
              <a:t> pain intensity, with severity levels 3 and above being the most common.</a:t>
            </a:r>
          </a:p>
          <a:p>
            <a:pPr algn="ctr">
              <a:lnSpc>
                <a:spcPts val="3604"/>
              </a:lnSpc>
            </a:pPr>
            <a:r>
              <a:rPr lang="en-US" sz="2574">
                <a:solidFill>
                  <a:srgbClr val="000000"/>
                </a:solidFill>
                <a:latin typeface="Canva Sans"/>
                <a:ea typeface="Canva Sans"/>
                <a:cs typeface="Canva Sans"/>
                <a:sym typeface="Canva Sans"/>
              </a:rPr>
              <a:t> 👉 Severe pain is typical, while mild cases are rare.</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7612012" y="6038772"/>
            <a:ext cx="4355862" cy="771525"/>
          </a:xfrm>
          <a:prstGeom prst="rect">
            <a:avLst/>
          </a:prstGeom>
        </p:spPr>
        <p:txBody>
          <a:bodyPr anchor="t" rtlCol="false" tIns="0" lIns="0" bIns="0" rIns="0">
            <a:spAutoFit/>
          </a:bodyPr>
          <a:lstStyle/>
          <a:p>
            <a:pPr algn="ctr">
              <a:lnSpc>
                <a:spcPts val="3000"/>
              </a:lnSpc>
            </a:pPr>
            <a:r>
              <a:rPr lang="en-US" b="true" sz="2500">
                <a:solidFill>
                  <a:srgbClr val="000000"/>
                </a:solidFill>
                <a:latin typeface="Be Vietnam Ultra-Bold"/>
                <a:ea typeface="Be Vietnam Ultra-Bold"/>
                <a:cs typeface="Be Vietnam Ultra-Bold"/>
                <a:sym typeface="Be Vietnam Ultra-Bold"/>
              </a:rPr>
              <a:t>Provide Mental Health Resources</a:t>
            </a:r>
          </a:p>
        </p:txBody>
      </p:sp>
      <p:sp>
        <p:nvSpPr>
          <p:cNvPr name="Freeform 3" id="3"/>
          <p:cNvSpPr/>
          <p:nvPr/>
        </p:nvSpPr>
        <p:spPr>
          <a:xfrm flipH="false" flipV="false" rot="-3882627">
            <a:off x="-3419839" y="-4412255"/>
            <a:ext cx="10210007" cy="4566658"/>
          </a:xfrm>
          <a:custGeom>
            <a:avLst/>
            <a:gdLst/>
            <a:ahLst/>
            <a:cxnLst/>
            <a:rect r="r" b="b" t="t" l="l"/>
            <a:pathLst>
              <a:path h="4566658" w="10210007">
                <a:moveTo>
                  <a:pt x="0" y="0"/>
                </a:moveTo>
                <a:lnTo>
                  <a:pt x="10210007" y="0"/>
                </a:lnTo>
                <a:lnTo>
                  <a:pt x="10210007" y="4566657"/>
                </a:lnTo>
                <a:lnTo>
                  <a:pt x="0" y="456665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3882627">
            <a:off x="14204357" y="5357032"/>
            <a:ext cx="10210007" cy="4566658"/>
          </a:xfrm>
          <a:custGeom>
            <a:avLst/>
            <a:gdLst/>
            <a:ahLst/>
            <a:cxnLst/>
            <a:rect r="r" b="b" t="t" l="l"/>
            <a:pathLst>
              <a:path h="4566658" w="10210007">
                <a:moveTo>
                  <a:pt x="0" y="0"/>
                </a:moveTo>
                <a:lnTo>
                  <a:pt x="10210007" y="0"/>
                </a:lnTo>
                <a:lnTo>
                  <a:pt x="10210007" y="4566658"/>
                </a:lnTo>
                <a:lnTo>
                  <a:pt x="0" y="456665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true" flipV="false" rot="-10800000">
            <a:off x="112786" y="8393668"/>
            <a:ext cx="3144756" cy="2673043"/>
          </a:xfrm>
          <a:custGeom>
            <a:avLst/>
            <a:gdLst/>
            <a:ahLst/>
            <a:cxnLst/>
            <a:rect r="r" b="b" t="t" l="l"/>
            <a:pathLst>
              <a:path h="2673043" w="3144756">
                <a:moveTo>
                  <a:pt x="3144757" y="0"/>
                </a:moveTo>
                <a:lnTo>
                  <a:pt x="0" y="0"/>
                </a:lnTo>
                <a:lnTo>
                  <a:pt x="0" y="2673043"/>
                </a:lnTo>
                <a:lnTo>
                  <a:pt x="3144757" y="2673043"/>
                </a:lnTo>
                <a:lnTo>
                  <a:pt x="3144757"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3935213" y="-3530816"/>
            <a:ext cx="4974750" cy="5742857"/>
          </a:xfrm>
          <a:custGeom>
            <a:avLst/>
            <a:gdLst/>
            <a:ahLst/>
            <a:cxnLst/>
            <a:rect r="r" b="b" t="t" l="l"/>
            <a:pathLst>
              <a:path h="5742857" w="4974750">
                <a:moveTo>
                  <a:pt x="0" y="0"/>
                </a:moveTo>
                <a:lnTo>
                  <a:pt x="4974749" y="0"/>
                </a:lnTo>
                <a:lnTo>
                  <a:pt x="4974749" y="5742856"/>
                </a:lnTo>
                <a:lnTo>
                  <a:pt x="0" y="5742856"/>
                </a:lnTo>
                <a:lnTo>
                  <a:pt x="0" y="0"/>
                </a:lnTo>
                <a:close/>
              </a:path>
            </a:pathLst>
          </a:custGeom>
          <a:blipFill>
            <a:blip r:embed="rId6">
              <a:alphaModFix amt="40000"/>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5425113" y="251469"/>
            <a:ext cx="7891612" cy="6421539"/>
          </a:xfrm>
          <a:custGeom>
            <a:avLst/>
            <a:gdLst/>
            <a:ahLst/>
            <a:cxnLst/>
            <a:rect r="r" b="b" t="t" l="l"/>
            <a:pathLst>
              <a:path h="6421539" w="7891612">
                <a:moveTo>
                  <a:pt x="0" y="0"/>
                </a:moveTo>
                <a:lnTo>
                  <a:pt x="7891612" y="0"/>
                </a:lnTo>
                <a:lnTo>
                  <a:pt x="7891612" y="6421538"/>
                </a:lnTo>
                <a:lnTo>
                  <a:pt x="0" y="6421538"/>
                </a:lnTo>
                <a:lnTo>
                  <a:pt x="0" y="0"/>
                </a:lnTo>
                <a:close/>
              </a:path>
            </a:pathLst>
          </a:custGeom>
          <a:blipFill>
            <a:blip r:embed="rId8"/>
            <a:stretch>
              <a:fillRect l="0" t="0" r="-2543" b="0"/>
            </a:stretch>
          </a:blipFill>
        </p:spPr>
      </p:sp>
      <p:sp>
        <p:nvSpPr>
          <p:cNvPr name="TextBox 8" id="8"/>
          <p:cNvSpPr txBox="true"/>
          <p:nvPr/>
        </p:nvSpPr>
        <p:spPr>
          <a:xfrm rot="0">
            <a:off x="2619025" y="7245923"/>
            <a:ext cx="13503789" cy="1690093"/>
          </a:xfrm>
          <a:prstGeom prst="rect">
            <a:avLst/>
          </a:prstGeom>
        </p:spPr>
        <p:txBody>
          <a:bodyPr anchor="t" rtlCol="false" tIns="0" lIns="0" bIns="0" rIns="0">
            <a:spAutoFit/>
          </a:bodyPr>
          <a:lstStyle/>
          <a:p>
            <a:pPr algn="ctr">
              <a:lnSpc>
                <a:spcPts val="3398"/>
              </a:lnSpc>
            </a:pPr>
            <a:r>
              <a:rPr lang="en-US" sz="2427">
                <a:solidFill>
                  <a:srgbClr val="000000"/>
                </a:solidFill>
                <a:latin typeface="Canva Sans"/>
                <a:ea typeface="Canva Sans"/>
                <a:cs typeface="Canva Sans"/>
                <a:sym typeface="Canva Sans"/>
              </a:rPr>
              <a:t>The bar chart shows how location of pain varies with </a:t>
            </a:r>
            <a:r>
              <a:rPr lang="en-US" sz="2427">
                <a:solidFill>
                  <a:srgbClr val="000000"/>
                </a:solidFill>
                <a:latin typeface="Canva Sans"/>
                <a:ea typeface="Canva Sans"/>
                <a:cs typeface="Canva Sans"/>
                <a:sym typeface="Canva Sans"/>
              </a:rPr>
              <a:t>different migraine types. Most people with "Typical aura with migraine" and "Migraine without aura" experience unilateral pain, making it the most common pattern. Other migraine types like "Basilar-type aura" and "Hemiplegic migraines" also mostly involve unilateral pain but are less frequent.</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3882627">
            <a:off x="-3419839" y="-4412255"/>
            <a:ext cx="10210007" cy="4566658"/>
          </a:xfrm>
          <a:custGeom>
            <a:avLst/>
            <a:gdLst/>
            <a:ahLst/>
            <a:cxnLst/>
            <a:rect r="r" b="b" t="t" l="l"/>
            <a:pathLst>
              <a:path h="4566658" w="10210007">
                <a:moveTo>
                  <a:pt x="0" y="0"/>
                </a:moveTo>
                <a:lnTo>
                  <a:pt x="10210007" y="0"/>
                </a:lnTo>
                <a:lnTo>
                  <a:pt x="10210007" y="4566657"/>
                </a:lnTo>
                <a:lnTo>
                  <a:pt x="0" y="456665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3882627">
            <a:off x="14204357" y="5357032"/>
            <a:ext cx="10210007" cy="4566658"/>
          </a:xfrm>
          <a:custGeom>
            <a:avLst/>
            <a:gdLst/>
            <a:ahLst/>
            <a:cxnLst/>
            <a:rect r="r" b="b" t="t" l="l"/>
            <a:pathLst>
              <a:path h="4566658" w="10210007">
                <a:moveTo>
                  <a:pt x="0" y="0"/>
                </a:moveTo>
                <a:lnTo>
                  <a:pt x="10210007" y="0"/>
                </a:lnTo>
                <a:lnTo>
                  <a:pt x="10210007" y="4566658"/>
                </a:lnTo>
                <a:lnTo>
                  <a:pt x="0" y="456665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true" flipV="false" rot="-10800000">
            <a:off x="112786" y="8393668"/>
            <a:ext cx="3144756" cy="2673043"/>
          </a:xfrm>
          <a:custGeom>
            <a:avLst/>
            <a:gdLst/>
            <a:ahLst/>
            <a:cxnLst/>
            <a:rect r="r" b="b" t="t" l="l"/>
            <a:pathLst>
              <a:path h="2673043" w="3144756">
                <a:moveTo>
                  <a:pt x="3144757" y="0"/>
                </a:moveTo>
                <a:lnTo>
                  <a:pt x="0" y="0"/>
                </a:lnTo>
                <a:lnTo>
                  <a:pt x="0" y="2673043"/>
                </a:lnTo>
                <a:lnTo>
                  <a:pt x="3144757" y="2673043"/>
                </a:lnTo>
                <a:lnTo>
                  <a:pt x="3144757"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2178665" y="411672"/>
            <a:ext cx="14799449" cy="6683223"/>
          </a:xfrm>
          <a:custGeom>
            <a:avLst/>
            <a:gdLst/>
            <a:ahLst/>
            <a:cxnLst/>
            <a:rect r="r" b="b" t="t" l="l"/>
            <a:pathLst>
              <a:path h="6683223" w="14799449">
                <a:moveTo>
                  <a:pt x="0" y="0"/>
                </a:moveTo>
                <a:lnTo>
                  <a:pt x="14799449" y="0"/>
                </a:lnTo>
                <a:lnTo>
                  <a:pt x="14799449" y="6683223"/>
                </a:lnTo>
                <a:lnTo>
                  <a:pt x="0" y="6683223"/>
                </a:lnTo>
                <a:lnTo>
                  <a:pt x="0" y="0"/>
                </a:lnTo>
                <a:close/>
              </a:path>
            </a:pathLst>
          </a:custGeom>
          <a:blipFill>
            <a:blip r:embed="rId6"/>
            <a:stretch>
              <a:fillRect l="0" t="-398" r="0" b="-9314"/>
            </a:stretch>
          </a:blipFill>
        </p:spPr>
      </p:sp>
      <p:sp>
        <p:nvSpPr>
          <p:cNvPr name="TextBox 6" id="6"/>
          <p:cNvSpPr txBox="true"/>
          <p:nvPr/>
        </p:nvSpPr>
        <p:spPr>
          <a:xfrm rot="0">
            <a:off x="4092735" y="7373963"/>
            <a:ext cx="11784436" cy="2211034"/>
          </a:xfrm>
          <a:prstGeom prst="rect">
            <a:avLst/>
          </a:prstGeom>
        </p:spPr>
        <p:txBody>
          <a:bodyPr anchor="t" rtlCol="false" tIns="0" lIns="0" bIns="0" rIns="0">
            <a:spAutoFit/>
          </a:bodyPr>
          <a:lstStyle/>
          <a:p>
            <a:pPr algn="ctr">
              <a:lnSpc>
                <a:spcPts val="2943"/>
              </a:lnSpc>
            </a:pPr>
            <a:r>
              <a:rPr lang="en-US" sz="2102">
                <a:solidFill>
                  <a:srgbClr val="000000"/>
                </a:solidFill>
                <a:latin typeface="Canva Sans"/>
                <a:ea typeface="Canva Sans"/>
                <a:cs typeface="Canva Sans"/>
                <a:sym typeface="Canva Sans"/>
              </a:rPr>
              <a:t>The above chart illustrates the most common symptoms reporte</a:t>
            </a:r>
            <a:r>
              <a:rPr lang="en-US" sz="2102">
                <a:solidFill>
                  <a:srgbClr val="000000"/>
                </a:solidFill>
                <a:latin typeface="Canva Sans"/>
                <a:ea typeface="Canva Sans"/>
                <a:cs typeface="Canva Sans"/>
                <a:sym typeface="Canva Sans"/>
              </a:rPr>
              <a:t>d by migraine patients. Visual disturbances are the most prevalent, affecting over 600 individuals, followed by nausea, photophobia (light sensitivity), and phonophobia (sound sensitivity), each affecting around 400 patients. Less frequent symptoms include dizziness, vomiting, sensory disturbances, and vertigo. Rare symptoms such as dysarthria, ataxia, and diplopia are reported by very few patients.</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3882627">
            <a:off x="-3419839" y="-4412255"/>
            <a:ext cx="10210007" cy="4566658"/>
          </a:xfrm>
          <a:custGeom>
            <a:avLst/>
            <a:gdLst/>
            <a:ahLst/>
            <a:cxnLst/>
            <a:rect r="r" b="b" t="t" l="l"/>
            <a:pathLst>
              <a:path h="4566658" w="10210007">
                <a:moveTo>
                  <a:pt x="0" y="0"/>
                </a:moveTo>
                <a:lnTo>
                  <a:pt x="10210007" y="0"/>
                </a:lnTo>
                <a:lnTo>
                  <a:pt x="10210007" y="4566657"/>
                </a:lnTo>
                <a:lnTo>
                  <a:pt x="0" y="456665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3882627">
            <a:off x="14204357" y="5357032"/>
            <a:ext cx="10210007" cy="4566658"/>
          </a:xfrm>
          <a:custGeom>
            <a:avLst/>
            <a:gdLst/>
            <a:ahLst/>
            <a:cxnLst/>
            <a:rect r="r" b="b" t="t" l="l"/>
            <a:pathLst>
              <a:path h="4566658" w="10210007">
                <a:moveTo>
                  <a:pt x="0" y="0"/>
                </a:moveTo>
                <a:lnTo>
                  <a:pt x="10210007" y="0"/>
                </a:lnTo>
                <a:lnTo>
                  <a:pt x="10210007" y="4566658"/>
                </a:lnTo>
                <a:lnTo>
                  <a:pt x="0" y="456665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true" flipV="false" rot="-10800000">
            <a:off x="112786" y="8393668"/>
            <a:ext cx="3144756" cy="2673043"/>
          </a:xfrm>
          <a:custGeom>
            <a:avLst/>
            <a:gdLst/>
            <a:ahLst/>
            <a:cxnLst/>
            <a:rect r="r" b="b" t="t" l="l"/>
            <a:pathLst>
              <a:path h="2673043" w="3144756">
                <a:moveTo>
                  <a:pt x="3144757" y="0"/>
                </a:moveTo>
                <a:lnTo>
                  <a:pt x="0" y="0"/>
                </a:lnTo>
                <a:lnTo>
                  <a:pt x="0" y="2673043"/>
                </a:lnTo>
                <a:lnTo>
                  <a:pt x="3144757" y="2673043"/>
                </a:lnTo>
                <a:lnTo>
                  <a:pt x="3144757"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3935213" y="-3530816"/>
            <a:ext cx="4974750" cy="5742857"/>
          </a:xfrm>
          <a:custGeom>
            <a:avLst/>
            <a:gdLst/>
            <a:ahLst/>
            <a:cxnLst/>
            <a:rect r="r" b="b" t="t" l="l"/>
            <a:pathLst>
              <a:path h="5742857" w="4974750">
                <a:moveTo>
                  <a:pt x="0" y="0"/>
                </a:moveTo>
                <a:lnTo>
                  <a:pt x="4974749" y="0"/>
                </a:lnTo>
                <a:lnTo>
                  <a:pt x="4974749" y="5742856"/>
                </a:lnTo>
                <a:lnTo>
                  <a:pt x="0" y="5742856"/>
                </a:lnTo>
                <a:lnTo>
                  <a:pt x="0" y="0"/>
                </a:lnTo>
                <a:close/>
              </a:path>
            </a:pathLst>
          </a:custGeom>
          <a:blipFill>
            <a:blip r:embed="rId6">
              <a:alphaModFix amt="40000"/>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3475224" y="129080"/>
            <a:ext cx="10150250" cy="7127760"/>
          </a:xfrm>
          <a:custGeom>
            <a:avLst/>
            <a:gdLst/>
            <a:ahLst/>
            <a:cxnLst/>
            <a:rect r="r" b="b" t="t" l="l"/>
            <a:pathLst>
              <a:path h="7127760" w="10150250">
                <a:moveTo>
                  <a:pt x="0" y="0"/>
                </a:moveTo>
                <a:lnTo>
                  <a:pt x="10150250" y="0"/>
                </a:lnTo>
                <a:lnTo>
                  <a:pt x="10150250" y="7127760"/>
                </a:lnTo>
                <a:lnTo>
                  <a:pt x="0" y="7127760"/>
                </a:lnTo>
                <a:lnTo>
                  <a:pt x="0" y="0"/>
                </a:lnTo>
                <a:close/>
              </a:path>
            </a:pathLst>
          </a:custGeom>
          <a:blipFill>
            <a:blip r:embed="rId8"/>
            <a:stretch>
              <a:fillRect l="0" t="0" r="-677" b="0"/>
            </a:stretch>
          </a:blipFill>
        </p:spPr>
      </p:sp>
      <p:sp>
        <p:nvSpPr>
          <p:cNvPr name="TextBox 7" id="7"/>
          <p:cNvSpPr txBox="true"/>
          <p:nvPr/>
        </p:nvSpPr>
        <p:spPr>
          <a:xfrm rot="0">
            <a:off x="4387103" y="7602261"/>
            <a:ext cx="9881431" cy="1859266"/>
          </a:xfrm>
          <a:prstGeom prst="rect">
            <a:avLst/>
          </a:prstGeom>
        </p:spPr>
        <p:txBody>
          <a:bodyPr anchor="t" rtlCol="false" tIns="0" lIns="0" bIns="0" rIns="0">
            <a:spAutoFit/>
          </a:bodyPr>
          <a:lstStyle/>
          <a:p>
            <a:pPr algn="ctr">
              <a:lnSpc>
                <a:spcPts val="2974"/>
              </a:lnSpc>
            </a:pPr>
            <a:r>
              <a:rPr lang="en-US" sz="2124">
                <a:solidFill>
                  <a:srgbClr val="000000"/>
                </a:solidFill>
                <a:latin typeface="Canva Sans"/>
                <a:ea typeface="Canva Sans"/>
                <a:cs typeface="Canva Sans"/>
                <a:sym typeface="Canva Sans"/>
              </a:rPr>
              <a:t>The above heatmap shows the frequency of </a:t>
            </a:r>
            <a:r>
              <a:rPr lang="en-US" sz="2124">
                <a:solidFill>
                  <a:srgbClr val="000000"/>
                </a:solidFill>
                <a:latin typeface="Canva Sans"/>
                <a:ea typeface="Canva Sans"/>
                <a:cs typeface="Canva Sans"/>
                <a:sym typeface="Canva Sans"/>
              </a:rPr>
              <a:t>different symptoms across various migraine types. Each cell represents how often a particular symptom (like nausea, visual disturbances, vertigo, etc.) occurs for each migraine type. Darker red shades indicate higher frequency, while blue shades indicate lower or zero occurrence.</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3882627">
            <a:off x="-3419839" y="-4412255"/>
            <a:ext cx="10210007" cy="4566658"/>
          </a:xfrm>
          <a:custGeom>
            <a:avLst/>
            <a:gdLst/>
            <a:ahLst/>
            <a:cxnLst/>
            <a:rect r="r" b="b" t="t" l="l"/>
            <a:pathLst>
              <a:path h="4566658" w="10210007">
                <a:moveTo>
                  <a:pt x="0" y="0"/>
                </a:moveTo>
                <a:lnTo>
                  <a:pt x="10210007" y="0"/>
                </a:lnTo>
                <a:lnTo>
                  <a:pt x="10210007" y="4566657"/>
                </a:lnTo>
                <a:lnTo>
                  <a:pt x="0" y="456665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3882627">
            <a:off x="13804959" y="5394852"/>
            <a:ext cx="10210007" cy="4566658"/>
          </a:xfrm>
          <a:custGeom>
            <a:avLst/>
            <a:gdLst/>
            <a:ahLst/>
            <a:cxnLst/>
            <a:rect r="r" b="b" t="t" l="l"/>
            <a:pathLst>
              <a:path h="4566658" w="10210007">
                <a:moveTo>
                  <a:pt x="0" y="0"/>
                </a:moveTo>
                <a:lnTo>
                  <a:pt x="10210007" y="0"/>
                </a:lnTo>
                <a:lnTo>
                  <a:pt x="10210007" y="4566658"/>
                </a:lnTo>
                <a:lnTo>
                  <a:pt x="0" y="456665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true" flipV="false" rot="-10800000">
            <a:off x="112786" y="8393668"/>
            <a:ext cx="3144756" cy="2673043"/>
          </a:xfrm>
          <a:custGeom>
            <a:avLst/>
            <a:gdLst/>
            <a:ahLst/>
            <a:cxnLst/>
            <a:rect r="r" b="b" t="t" l="l"/>
            <a:pathLst>
              <a:path h="2673043" w="3144756">
                <a:moveTo>
                  <a:pt x="3144757" y="0"/>
                </a:moveTo>
                <a:lnTo>
                  <a:pt x="0" y="0"/>
                </a:lnTo>
                <a:lnTo>
                  <a:pt x="0" y="2673043"/>
                </a:lnTo>
                <a:lnTo>
                  <a:pt x="3144757" y="2673043"/>
                </a:lnTo>
                <a:lnTo>
                  <a:pt x="3144757"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3935213" y="-3530816"/>
            <a:ext cx="4974750" cy="5742857"/>
          </a:xfrm>
          <a:custGeom>
            <a:avLst/>
            <a:gdLst/>
            <a:ahLst/>
            <a:cxnLst/>
            <a:rect r="r" b="b" t="t" l="l"/>
            <a:pathLst>
              <a:path h="5742857" w="4974750">
                <a:moveTo>
                  <a:pt x="0" y="0"/>
                </a:moveTo>
                <a:lnTo>
                  <a:pt x="4974749" y="0"/>
                </a:lnTo>
                <a:lnTo>
                  <a:pt x="4974749" y="5742856"/>
                </a:lnTo>
                <a:lnTo>
                  <a:pt x="0" y="5742856"/>
                </a:lnTo>
                <a:lnTo>
                  <a:pt x="0" y="0"/>
                </a:lnTo>
                <a:close/>
              </a:path>
            </a:pathLst>
          </a:custGeom>
          <a:blipFill>
            <a:blip r:embed="rId6">
              <a:alphaModFix amt="40000"/>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6208021" y="260537"/>
            <a:ext cx="6882353" cy="5814212"/>
          </a:xfrm>
          <a:custGeom>
            <a:avLst/>
            <a:gdLst/>
            <a:ahLst/>
            <a:cxnLst/>
            <a:rect r="r" b="b" t="t" l="l"/>
            <a:pathLst>
              <a:path h="5814212" w="6882353">
                <a:moveTo>
                  <a:pt x="0" y="0"/>
                </a:moveTo>
                <a:lnTo>
                  <a:pt x="6882354" y="0"/>
                </a:lnTo>
                <a:lnTo>
                  <a:pt x="6882354" y="5814212"/>
                </a:lnTo>
                <a:lnTo>
                  <a:pt x="0" y="5814212"/>
                </a:lnTo>
                <a:lnTo>
                  <a:pt x="0" y="0"/>
                </a:lnTo>
                <a:close/>
              </a:path>
            </a:pathLst>
          </a:custGeom>
          <a:blipFill>
            <a:blip r:embed="rId8"/>
            <a:stretch>
              <a:fillRect l="0" t="0" r="0" b="0"/>
            </a:stretch>
          </a:blipFill>
        </p:spPr>
      </p:sp>
      <p:sp>
        <p:nvSpPr>
          <p:cNvPr name="TextBox 7" id="7"/>
          <p:cNvSpPr txBox="true"/>
          <p:nvPr/>
        </p:nvSpPr>
        <p:spPr>
          <a:xfrm rot="0">
            <a:off x="5278725" y="6884864"/>
            <a:ext cx="8740945" cy="2561677"/>
          </a:xfrm>
          <a:prstGeom prst="rect">
            <a:avLst/>
          </a:prstGeom>
        </p:spPr>
        <p:txBody>
          <a:bodyPr anchor="t" rtlCol="false" tIns="0" lIns="0" bIns="0" rIns="0">
            <a:spAutoFit/>
          </a:bodyPr>
          <a:lstStyle/>
          <a:p>
            <a:pPr algn="ctr">
              <a:lnSpc>
                <a:spcPts val="3405"/>
              </a:lnSpc>
            </a:pPr>
            <a:r>
              <a:rPr lang="en-US" sz="2432">
                <a:solidFill>
                  <a:srgbClr val="000000"/>
                </a:solidFill>
                <a:latin typeface="Canva Sans"/>
                <a:ea typeface="Canva Sans"/>
                <a:cs typeface="Canva Sans"/>
                <a:sym typeface="Canva Sans"/>
              </a:rPr>
              <a:t>Statistical analysis reveale</a:t>
            </a:r>
            <a:r>
              <a:rPr lang="en-US" sz="2432">
                <a:solidFill>
                  <a:srgbClr val="000000"/>
                </a:solidFill>
                <a:latin typeface="Canva Sans"/>
                <a:ea typeface="Canva Sans"/>
                <a:cs typeface="Canva Sans"/>
                <a:sym typeface="Canva Sans"/>
              </a:rPr>
              <a:t>d that pain intensity varies significantly depending on both the location and character of the migraine (p &lt; 0.0001). Additionally, a strong association exists between pain location and character (Chi2 = 655.28, p &lt; 0.0001), suggesting that these two features are often interlinked in how migraines present.</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3882627">
            <a:off x="-3419839" y="-4412255"/>
            <a:ext cx="10210007" cy="4566658"/>
          </a:xfrm>
          <a:custGeom>
            <a:avLst/>
            <a:gdLst/>
            <a:ahLst/>
            <a:cxnLst/>
            <a:rect r="r" b="b" t="t" l="l"/>
            <a:pathLst>
              <a:path h="4566658" w="10210007">
                <a:moveTo>
                  <a:pt x="0" y="0"/>
                </a:moveTo>
                <a:lnTo>
                  <a:pt x="10210007" y="0"/>
                </a:lnTo>
                <a:lnTo>
                  <a:pt x="10210007" y="4566657"/>
                </a:lnTo>
                <a:lnTo>
                  <a:pt x="0" y="456665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3882627">
            <a:off x="14204357" y="5357032"/>
            <a:ext cx="10210007" cy="4566658"/>
          </a:xfrm>
          <a:custGeom>
            <a:avLst/>
            <a:gdLst/>
            <a:ahLst/>
            <a:cxnLst/>
            <a:rect r="r" b="b" t="t" l="l"/>
            <a:pathLst>
              <a:path h="4566658" w="10210007">
                <a:moveTo>
                  <a:pt x="0" y="0"/>
                </a:moveTo>
                <a:lnTo>
                  <a:pt x="10210007" y="0"/>
                </a:lnTo>
                <a:lnTo>
                  <a:pt x="10210007" y="4566658"/>
                </a:lnTo>
                <a:lnTo>
                  <a:pt x="0" y="456665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true" flipV="false" rot="-10800000">
            <a:off x="112786" y="8393668"/>
            <a:ext cx="3144756" cy="2673043"/>
          </a:xfrm>
          <a:custGeom>
            <a:avLst/>
            <a:gdLst/>
            <a:ahLst/>
            <a:cxnLst/>
            <a:rect r="r" b="b" t="t" l="l"/>
            <a:pathLst>
              <a:path h="2673043" w="3144756">
                <a:moveTo>
                  <a:pt x="3144757" y="0"/>
                </a:moveTo>
                <a:lnTo>
                  <a:pt x="0" y="0"/>
                </a:lnTo>
                <a:lnTo>
                  <a:pt x="0" y="2673043"/>
                </a:lnTo>
                <a:lnTo>
                  <a:pt x="3144757" y="2673043"/>
                </a:lnTo>
                <a:lnTo>
                  <a:pt x="3144757"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3935213" y="-3530816"/>
            <a:ext cx="4974750" cy="5742857"/>
          </a:xfrm>
          <a:custGeom>
            <a:avLst/>
            <a:gdLst/>
            <a:ahLst/>
            <a:cxnLst/>
            <a:rect r="r" b="b" t="t" l="l"/>
            <a:pathLst>
              <a:path h="5742857" w="4974750">
                <a:moveTo>
                  <a:pt x="0" y="0"/>
                </a:moveTo>
                <a:lnTo>
                  <a:pt x="4974749" y="0"/>
                </a:lnTo>
                <a:lnTo>
                  <a:pt x="4974749" y="5742856"/>
                </a:lnTo>
                <a:lnTo>
                  <a:pt x="0" y="5742856"/>
                </a:lnTo>
                <a:lnTo>
                  <a:pt x="0" y="0"/>
                </a:lnTo>
                <a:close/>
              </a:path>
            </a:pathLst>
          </a:custGeom>
          <a:blipFill>
            <a:blip r:embed="rId6">
              <a:alphaModFix amt="40000"/>
              <a:extLst>
                <a:ext uri="{96DAC541-7B7A-43D3-8B79-37D633B846F1}">
                  <asvg:svgBlip xmlns:asvg="http://schemas.microsoft.com/office/drawing/2016/SVG/main" r:embed="rId7"/>
                </a:ext>
              </a:extLst>
            </a:blip>
            <a:stretch>
              <a:fillRect l="0" t="0" r="0" b="0"/>
            </a:stretch>
          </a:blipFill>
        </p:spPr>
      </p:sp>
      <p:sp>
        <p:nvSpPr>
          <p:cNvPr name="TextBox 6" id="6"/>
          <p:cNvSpPr txBox="true"/>
          <p:nvPr/>
        </p:nvSpPr>
        <p:spPr>
          <a:xfrm rot="0">
            <a:off x="7260341" y="505823"/>
            <a:ext cx="4016373" cy="931455"/>
          </a:xfrm>
          <a:prstGeom prst="rect">
            <a:avLst/>
          </a:prstGeom>
        </p:spPr>
        <p:txBody>
          <a:bodyPr anchor="t" rtlCol="false" tIns="0" lIns="0" bIns="0" rIns="0">
            <a:spAutoFit/>
          </a:bodyPr>
          <a:lstStyle/>
          <a:p>
            <a:pPr algn="ctr">
              <a:lnSpc>
                <a:spcPts val="7627"/>
              </a:lnSpc>
            </a:pPr>
            <a:r>
              <a:rPr lang="en-US" sz="5448" b="true">
                <a:solidFill>
                  <a:srgbClr val="000000"/>
                </a:solidFill>
                <a:latin typeface="Palanquin Dark Semi-Bold"/>
                <a:ea typeface="Palanquin Dark Semi-Bold"/>
                <a:cs typeface="Palanquin Dark Semi-Bold"/>
                <a:sym typeface="Palanquin Dark Semi-Bold"/>
              </a:rPr>
              <a:t>Limitations:</a:t>
            </a:r>
          </a:p>
        </p:txBody>
      </p:sp>
      <p:sp>
        <p:nvSpPr>
          <p:cNvPr name="TextBox 7" id="7"/>
          <p:cNvSpPr txBox="true"/>
          <p:nvPr/>
        </p:nvSpPr>
        <p:spPr>
          <a:xfrm rot="0">
            <a:off x="4998662" y="2099473"/>
            <a:ext cx="8290676" cy="2276592"/>
          </a:xfrm>
          <a:prstGeom prst="rect">
            <a:avLst/>
          </a:prstGeom>
        </p:spPr>
        <p:txBody>
          <a:bodyPr anchor="t" rtlCol="false" tIns="0" lIns="0" bIns="0" rIns="0">
            <a:spAutoFit/>
          </a:bodyPr>
          <a:lstStyle/>
          <a:p>
            <a:pPr algn="ctr">
              <a:lnSpc>
                <a:spcPts val="3625"/>
              </a:lnSpc>
            </a:pPr>
            <a:r>
              <a:rPr lang="en-US" sz="2589">
                <a:solidFill>
                  <a:srgbClr val="000000"/>
                </a:solidFill>
                <a:latin typeface="Canva Sans"/>
                <a:ea typeface="Canva Sans"/>
                <a:cs typeface="Canva Sans"/>
                <a:sym typeface="Canva Sans"/>
              </a:rPr>
              <a:t>Missing Time-Series Information:</a:t>
            </a:r>
          </a:p>
          <a:p>
            <a:pPr algn="ctr">
              <a:lnSpc>
                <a:spcPts val="3625"/>
              </a:lnSpc>
            </a:pPr>
            <a:r>
              <a:rPr lang="en-US" sz="2589">
                <a:solidFill>
                  <a:srgbClr val="000000"/>
                </a:solidFill>
                <a:latin typeface="Canva Sans"/>
                <a:ea typeface="Canva Sans"/>
                <a:cs typeface="Canva Sans"/>
                <a:sym typeface="Canva Sans"/>
              </a:rPr>
              <a:t>The </a:t>
            </a:r>
            <a:r>
              <a:rPr lang="en-US" sz="2589">
                <a:solidFill>
                  <a:srgbClr val="000000"/>
                </a:solidFill>
                <a:latin typeface="Canva Sans"/>
                <a:ea typeface="Canva Sans"/>
                <a:cs typeface="Canva Sans"/>
                <a:sym typeface="Canva Sans"/>
              </a:rPr>
              <a:t>data lacks temporal information (e.g., when the symptoms occurred), making it difficult to analyze progression or seasonality.</a:t>
            </a:r>
          </a:p>
          <a:p>
            <a:pPr algn="ctr">
              <a:lnSpc>
                <a:spcPts val="3625"/>
              </a:lnSpc>
            </a:pPr>
          </a:p>
        </p:txBody>
      </p:sp>
      <p:sp>
        <p:nvSpPr>
          <p:cNvPr name="TextBox 8" id="8"/>
          <p:cNvSpPr txBox="true"/>
          <p:nvPr/>
        </p:nvSpPr>
        <p:spPr>
          <a:xfrm rot="0">
            <a:off x="5684652" y="4485602"/>
            <a:ext cx="7167751" cy="2031472"/>
          </a:xfrm>
          <a:prstGeom prst="rect">
            <a:avLst/>
          </a:prstGeom>
        </p:spPr>
        <p:txBody>
          <a:bodyPr anchor="t" rtlCol="false" tIns="0" lIns="0" bIns="0" rIns="0">
            <a:spAutoFit/>
          </a:bodyPr>
          <a:lstStyle/>
          <a:p>
            <a:pPr algn="ctr">
              <a:lnSpc>
                <a:spcPts val="4080"/>
              </a:lnSpc>
            </a:pPr>
            <a:r>
              <a:rPr lang="en-US" sz="2914">
                <a:solidFill>
                  <a:srgbClr val="000000"/>
                </a:solidFill>
                <a:latin typeface="Canva Sans"/>
                <a:ea typeface="Canva Sans"/>
                <a:cs typeface="Canva Sans"/>
                <a:sym typeface="Canva Sans"/>
              </a:rPr>
              <a:t>Gen</a:t>
            </a:r>
            <a:r>
              <a:rPr lang="en-US" sz="2914">
                <a:solidFill>
                  <a:srgbClr val="000000"/>
                </a:solidFill>
                <a:latin typeface="Canva Sans"/>
                <a:ea typeface="Canva Sans"/>
                <a:cs typeface="Canva Sans"/>
                <a:sym typeface="Canva Sans"/>
              </a:rPr>
              <a:t>der of patients</a:t>
            </a:r>
          </a:p>
          <a:p>
            <a:pPr algn="ctr">
              <a:lnSpc>
                <a:spcPts val="4080"/>
              </a:lnSpc>
            </a:pPr>
            <a:r>
              <a:rPr lang="en-US" sz="2914">
                <a:solidFill>
                  <a:srgbClr val="000000"/>
                </a:solidFill>
                <a:latin typeface="Canva Sans"/>
                <a:ea typeface="Canva Sans"/>
                <a:cs typeface="Canva Sans"/>
                <a:sym typeface="Canva Sans"/>
              </a:rPr>
              <a:t>May affect migraine characteristics and response to treatment.</a:t>
            </a:r>
          </a:p>
          <a:p>
            <a:pPr algn="ctr">
              <a:lnSpc>
                <a:spcPts val="4080"/>
              </a:lnSpc>
            </a:pPr>
          </a:p>
        </p:txBody>
      </p:sp>
      <p:sp>
        <p:nvSpPr>
          <p:cNvPr name="TextBox 9" id="9"/>
          <p:cNvSpPr txBox="true"/>
          <p:nvPr/>
        </p:nvSpPr>
        <p:spPr>
          <a:xfrm rot="0">
            <a:off x="5930481" y="6617086"/>
            <a:ext cx="6385607" cy="1358643"/>
          </a:xfrm>
          <a:prstGeom prst="rect">
            <a:avLst/>
          </a:prstGeom>
        </p:spPr>
        <p:txBody>
          <a:bodyPr anchor="t" rtlCol="false" tIns="0" lIns="0" bIns="0" rIns="0">
            <a:spAutoFit/>
          </a:bodyPr>
          <a:lstStyle/>
          <a:p>
            <a:pPr algn="ctr">
              <a:lnSpc>
                <a:spcPts val="3614"/>
              </a:lnSpc>
            </a:pPr>
            <a:r>
              <a:rPr lang="en-US" sz="2581">
                <a:solidFill>
                  <a:srgbClr val="000000"/>
                </a:solidFill>
                <a:latin typeface="Canva Sans"/>
                <a:ea typeface="Canva Sans"/>
                <a:cs typeface="Canva Sans"/>
                <a:sym typeface="Canva Sans"/>
              </a:rPr>
              <a:t>Response</a:t>
            </a:r>
            <a:r>
              <a:rPr lang="en-US" sz="2581">
                <a:solidFill>
                  <a:srgbClr val="000000"/>
                </a:solidFill>
                <a:latin typeface="Canva Sans"/>
                <a:ea typeface="Canva Sans"/>
                <a:cs typeface="Canva Sans"/>
                <a:sym typeface="Canva Sans"/>
              </a:rPr>
              <a:t> to medication</a:t>
            </a:r>
          </a:p>
          <a:p>
            <a:pPr algn="ctr">
              <a:lnSpc>
                <a:spcPts val="3614"/>
              </a:lnSpc>
            </a:pPr>
            <a:r>
              <a:rPr lang="en-US" sz="2581">
                <a:solidFill>
                  <a:srgbClr val="000000"/>
                </a:solidFill>
                <a:latin typeface="Canva Sans"/>
                <a:ea typeface="Canva Sans"/>
                <a:cs typeface="Canva Sans"/>
                <a:sym typeface="Canva Sans"/>
              </a:rPr>
              <a:t>Helps in predicting treatment outcomes.</a:t>
            </a:r>
          </a:p>
          <a:p>
            <a:pPr algn="ctr">
              <a:lnSpc>
                <a:spcPts val="3614"/>
              </a:lnSpc>
            </a:pPr>
          </a:p>
        </p:txBody>
      </p:sp>
      <p:sp>
        <p:nvSpPr>
          <p:cNvPr name="TextBox 10" id="10"/>
          <p:cNvSpPr txBox="true"/>
          <p:nvPr/>
        </p:nvSpPr>
        <p:spPr>
          <a:xfrm rot="0">
            <a:off x="6481077" y="8018864"/>
            <a:ext cx="5325845" cy="1239436"/>
          </a:xfrm>
          <a:prstGeom prst="rect">
            <a:avLst/>
          </a:prstGeom>
        </p:spPr>
        <p:txBody>
          <a:bodyPr anchor="t" rtlCol="false" tIns="0" lIns="0" bIns="0" rIns="0">
            <a:spAutoFit/>
          </a:bodyPr>
          <a:lstStyle/>
          <a:p>
            <a:pPr algn="ctr">
              <a:lnSpc>
                <a:spcPts val="3310"/>
              </a:lnSpc>
            </a:pPr>
            <a:r>
              <a:rPr lang="en-US" sz="2364">
                <a:solidFill>
                  <a:srgbClr val="000000"/>
                </a:solidFill>
                <a:latin typeface="Canva Sans"/>
                <a:ea typeface="Canva Sans"/>
                <a:cs typeface="Canva Sans"/>
                <a:sym typeface="Canva Sans"/>
              </a:rPr>
              <a:t>Trigger</a:t>
            </a:r>
            <a:r>
              <a:rPr lang="en-US" sz="2364">
                <a:solidFill>
                  <a:srgbClr val="000000"/>
                </a:solidFill>
                <a:latin typeface="Canva Sans"/>
                <a:ea typeface="Canva Sans"/>
                <a:cs typeface="Canva Sans"/>
                <a:sym typeface="Canva Sans"/>
              </a:rPr>
              <a:t> factors (e.g., food, stress)</a:t>
            </a:r>
          </a:p>
          <a:p>
            <a:pPr algn="ctr">
              <a:lnSpc>
                <a:spcPts val="3310"/>
              </a:lnSpc>
            </a:pPr>
            <a:r>
              <a:rPr lang="en-US" sz="2364">
                <a:solidFill>
                  <a:srgbClr val="000000"/>
                </a:solidFill>
                <a:latin typeface="Canva Sans"/>
                <a:ea typeface="Canva Sans"/>
                <a:cs typeface="Canva Sans"/>
                <a:sym typeface="Canva Sans"/>
              </a:rPr>
              <a:t>Important for prevention strategies.</a:t>
            </a:r>
          </a:p>
          <a:p>
            <a:pPr algn="ctr">
              <a:lnSpc>
                <a:spcPts val="3310"/>
              </a:lnSpc>
            </a:pP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8030094" y="7278600"/>
            <a:ext cx="4729933" cy="1250197"/>
            <a:chOff x="0" y="0"/>
            <a:chExt cx="1245744" cy="329270"/>
          </a:xfrm>
        </p:grpSpPr>
        <p:sp>
          <p:nvSpPr>
            <p:cNvPr name="Freeform 3" id="3"/>
            <p:cNvSpPr/>
            <p:nvPr/>
          </p:nvSpPr>
          <p:spPr>
            <a:xfrm flipH="false" flipV="false" rot="0">
              <a:off x="0" y="0"/>
              <a:ext cx="1245744" cy="329270"/>
            </a:xfrm>
            <a:custGeom>
              <a:avLst/>
              <a:gdLst/>
              <a:ahLst/>
              <a:cxnLst/>
              <a:rect r="r" b="b" t="t" l="l"/>
              <a:pathLst>
                <a:path h="329270" w="1245744">
                  <a:moveTo>
                    <a:pt x="163679" y="0"/>
                  </a:moveTo>
                  <a:lnTo>
                    <a:pt x="1082064" y="0"/>
                  </a:lnTo>
                  <a:cubicBezTo>
                    <a:pt x="1172462" y="0"/>
                    <a:pt x="1245744" y="73282"/>
                    <a:pt x="1245744" y="163679"/>
                  </a:cubicBezTo>
                  <a:lnTo>
                    <a:pt x="1245744" y="165591"/>
                  </a:lnTo>
                  <a:cubicBezTo>
                    <a:pt x="1245744" y="255988"/>
                    <a:pt x="1172462" y="329270"/>
                    <a:pt x="1082064" y="329270"/>
                  </a:cubicBezTo>
                  <a:lnTo>
                    <a:pt x="163679" y="329270"/>
                  </a:lnTo>
                  <a:cubicBezTo>
                    <a:pt x="73282" y="329270"/>
                    <a:pt x="0" y="255988"/>
                    <a:pt x="0" y="165591"/>
                  </a:cubicBezTo>
                  <a:lnTo>
                    <a:pt x="0" y="163679"/>
                  </a:lnTo>
                  <a:cubicBezTo>
                    <a:pt x="0" y="73282"/>
                    <a:pt x="73282" y="0"/>
                    <a:pt x="163679" y="0"/>
                  </a:cubicBezTo>
                  <a:close/>
                </a:path>
              </a:pathLst>
            </a:custGeom>
            <a:solidFill>
              <a:srgbClr val="98D0F0"/>
            </a:solidFill>
          </p:spPr>
        </p:sp>
        <p:sp>
          <p:nvSpPr>
            <p:cNvPr name="TextBox 4" id="4"/>
            <p:cNvSpPr txBox="true"/>
            <p:nvPr/>
          </p:nvSpPr>
          <p:spPr>
            <a:xfrm>
              <a:off x="0" y="38100"/>
              <a:ext cx="1245744" cy="291170"/>
            </a:xfrm>
            <a:prstGeom prst="rect">
              <a:avLst/>
            </a:prstGeom>
          </p:spPr>
          <p:txBody>
            <a:bodyPr anchor="ctr" rtlCol="false" tIns="50800" lIns="50800" bIns="50800" rIns="50800"/>
            <a:lstStyle/>
            <a:p>
              <a:pPr algn="ctr">
                <a:lnSpc>
                  <a:spcPts val="2500"/>
                </a:lnSpc>
              </a:pPr>
            </a:p>
          </p:txBody>
        </p:sp>
      </p:grpSp>
      <p:sp>
        <p:nvSpPr>
          <p:cNvPr name="Freeform 5" id="5"/>
          <p:cNvSpPr/>
          <p:nvPr/>
        </p:nvSpPr>
        <p:spPr>
          <a:xfrm flipH="false" flipV="false" rot="-3882627">
            <a:off x="-3419839" y="-4412255"/>
            <a:ext cx="10210007" cy="4566658"/>
          </a:xfrm>
          <a:custGeom>
            <a:avLst/>
            <a:gdLst/>
            <a:ahLst/>
            <a:cxnLst/>
            <a:rect r="r" b="b" t="t" l="l"/>
            <a:pathLst>
              <a:path h="4566658" w="10210007">
                <a:moveTo>
                  <a:pt x="0" y="0"/>
                </a:moveTo>
                <a:lnTo>
                  <a:pt x="10210007" y="0"/>
                </a:lnTo>
                <a:lnTo>
                  <a:pt x="10210007" y="4566657"/>
                </a:lnTo>
                <a:lnTo>
                  <a:pt x="0" y="456665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3882627">
            <a:off x="14204357" y="5357032"/>
            <a:ext cx="10210007" cy="4566658"/>
          </a:xfrm>
          <a:custGeom>
            <a:avLst/>
            <a:gdLst/>
            <a:ahLst/>
            <a:cxnLst/>
            <a:rect r="r" b="b" t="t" l="l"/>
            <a:pathLst>
              <a:path h="4566658" w="10210007">
                <a:moveTo>
                  <a:pt x="0" y="0"/>
                </a:moveTo>
                <a:lnTo>
                  <a:pt x="10210007" y="0"/>
                </a:lnTo>
                <a:lnTo>
                  <a:pt x="10210007" y="4566658"/>
                </a:lnTo>
                <a:lnTo>
                  <a:pt x="0" y="456665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true" flipV="false" rot="-10800000">
            <a:off x="112786" y="8393668"/>
            <a:ext cx="3144756" cy="2673043"/>
          </a:xfrm>
          <a:custGeom>
            <a:avLst/>
            <a:gdLst/>
            <a:ahLst/>
            <a:cxnLst/>
            <a:rect r="r" b="b" t="t" l="l"/>
            <a:pathLst>
              <a:path h="2673043" w="3144756">
                <a:moveTo>
                  <a:pt x="3144757" y="0"/>
                </a:moveTo>
                <a:lnTo>
                  <a:pt x="0" y="0"/>
                </a:lnTo>
                <a:lnTo>
                  <a:pt x="0" y="2673043"/>
                </a:lnTo>
                <a:lnTo>
                  <a:pt x="3144757" y="2673043"/>
                </a:lnTo>
                <a:lnTo>
                  <a:pt x="3144757"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13935213" y="-3530816"/>
            <a:ext cx="4974750" cy="5742857"/>
          </a:xfrm>
          <a:custGeom>
            <a:avLst/>
            <a:gdLst/>
            <a:ahLst/>
            <a:cxnLst/>
            <a:rect r="r" b="b" t="t" l="l"/>
            <a:pathLst>
              <a:path h="5742857" w="4974750">
                <a:moveTo>
                  <a:pt x="0" y="0"/>
                </a:moveTo>
                <a:lnTo>
                  <a:pt x="4974749" y="0"/>
                </a:lnTo>
                <a:lnTo>
                  <a:pt x="4974749" y="5742856"/>
                </a:lnTo>
                <a:lnTo>
                  <a:pt x="0" y="5742856"/>
                </a:lnTo>
                <a:lnTo>
                  <a:pt x="0" y="0"/>
                </a:lnTo>
                <a:close/>
              </a:path>
            </a:pathLst>
          </a:custGeom>
          <a:blipFill>
            <a:blip r:embed="rId6">
              <a:alphaModFix amt="40000"/>
              <a:extLst>
                <a:ext uri="{96DAC541-7B7A-43D3-8B79-37D633B846F1}">
                  <asvg:svgBlip xmlns:asvg="http://schemas.microsoft.com/office/drawing/2016/SVG/main" r:embed="rId7"/>
                </a:ext>
              </a:extLst>
            </a:blip>
            <a:stretch>
              <a:fillRect l="0" t="0" r="0" b="0"/>
            </a:stretch>
          </a:blipFill>
        </p:spPr>
      </p:sp>
      <p:sp>
        <p:nvSpPr>
          <p:cNvPr name="TextBox 9" id="9"/>
          <p:cNvSpPr txBox="true"/>
          <p:nvPr/>
        </p:nvSpPr>
        <p:spPr>
          <a:xfrm rot="0">
            <a:off x="6862421" y="933450"/>
            <a:ext cx="4563159" cy="893915"/>
          </a:xfrm>
          <a:prstGeom prst="rect">
            <a:avLst/>
          </a:prstGeom>
        </p:spPr>
        <p:txBody>
          <a:bodyPr anchor="t" rtlCol="false" tIns="0" lIns="0" bIns="0" rIns="0">
            <a:spAutoFit/>
          </a:bodyPr>
          <a:lstStyle/>
          <a:p>
            <a:pPr algn="ctr">
              <a:lnSpc>
                <a:spcPts val="7455"/>
              </a:lnSpc>
            </a:pPr>
            <a:r>
              <a:rPr lang="en-US" sz="5325" b="true">
                <a:solidFill>
                  <a:srgbClr val="000000"/>
                </a:solidFill>
                <a:latin typeface="Palanquin Dark Semi-Bold"/>
                <a:ea typeface="Palanquin Dark Semi-Bold"/>
                <a:cs typeface="Palanquin Dark Semi-Bold"/>
                <a:sym typeface="Palanquin Dark Semi-Bold"/>
              </a:rPr>
              <a:t>✅ Conclus</a:t>
            </a:r>
            <a:r>
              <a:rPr lang="en-US" b="true" sz="5325">
                <a:solidFill>
                  <a:srgbClr val="000000"/>
                </a:solidFill>
                <a:latin typeface="Palanquin Dark Semi-Bold"/>
                <a:ea typeface="Palanquin Dark Semi-Bold"/>
                <a:cs typeface="Palanquin Dark Semi-Bold"/>
                <a:sym typeface="Palanquin Dark Semi-Bold"/>
              </a:rPr>
              <a:t>ion</a:t>
            </a:r>
          </a:p>
        </p:txBody>
      </p:sp>
      <p:sp>
        <p:nvSpPr>
          <p:cNvPr name="TextBox 10" id="10"/>
          <p:cNvSpPr txBox="true"/>
          <p:nvPr/>
        </p:nvSpPr>
        <p:spPr>
          <a:xfrm rot="0">
            <a:off x="3526104" y="2578605"/>
            <a:ext cx="11537939" cy="6679695"/>
          </a:xfrm>
          <a:prstGeom prst="rect">
            <a:avLst/>
          </a:prstGeom>
        </p:spPr>
        <p:txBody>
          <a:bodyPr anchor="t" rtlCol="false" tIns="0" lIns="0" bIns="0" rIns="0">
            <a:spAutoFit/>
          </a:bodyPr>
          <a:lstStyle/>
          <a:p>
            <a:pPr algn="ctr">
              <a:lnSpc>
                <a:spcPts val="3541"/>
              </a:lnSpc>
            </a:pPr>
            <a:r>
              <a:rPr lang="en-US" sz="2529">
                <a:solidFill>
                  <a:srgbClr val="000000"/>
                </a:solidFill>
                <a:latin typeface="Canva Sans"/>
                <a:ea typeface="Canva Sans"/>
                <a:cs typeface="Canva Sans"/>
                <a:sym typeface="Canva Sans"/>
              </a:rPr>
              <a:t>-- Most migraine cases are seen in young adults (20–30 years) with a steady decline as age increases. </a:t>
            </a:r>
          </a:p>
          <a:p>
            <a:pPr algn="ctr">
              <a:lnSpc>
                <a:spcPts val="3541"/>
              </a:lnSpc>
            </a:pPr>
          </a:p>
          <a:p>
            <a:pPr algn="ctr">
              <a:lnSpc>
                <a:spcPts val="3541"/>
              </a:lnSpc>
            </a:pPr>
            <a:r>
              <a:rPr lang="en-US" sz="2529">
                <a:solidFill>
                  <a:srgbClr val="000000"/>
                </a:solidFill>
                <a:latin typeface="Canva Sans"/>
                <a:ea typeface="Canva Sans"/>
                <a:cs typeface="Canva Sans"/>
                <a:sym typeface="Canva Sans"/>
              </a:rPr>
              <a:t>–  </a:t>
            </a:r>
            <a:r>
              <a:rPr lang="en-US" sz="2529">
                <a:solidFill>
                  <a:srgbClr val="000000"/>
                </a:solidFill>
                <a:latin typeface="Canva Sans"/>
                <a:ea typeface="Canva Sans"/>
                <a:cs typeface="Canva Sans"/>
                <a:sym typeface="Canva Sans"/>
              </a:rPr>
              <a:t>Migraines are predominantly unilateral and throbbing in nature.</a:t>
            </a:r>
          </a:p>
          <a:p>
            <a:pPr algn="ctr">
              <a:lnSpc>
                <a:spcPts val="3541"/>
              </a:lnSpc>
            </a:pPr>
          </a:p>
          <a:p>
            <a:pPr algn="ctr">
              <a:lnSpc>
                <a:spcPts val="3541"/>
              </a:lnSpc>
            </a:pPr>
            <a:r>
              <a:rPr lang="en-US" sz="2529">
                <a:solidFill>
                  <a:srgbClr val="000000"/>
                </a:solidFill>
                <a:latin typeface="Canva Sans"/>
                <a:ea typeface="Canva Sans"/>
                <a:cs typeface="Canva Sans"/>
                <a:sym typeface="Canva Sans"/>
              </a:rPr>
              <a:t>       – </a:t>
            </a:r>
            <a:r>
              <a:rPr lang="en-US" sz="2529">
                <a:solidFill>
                  <a:srgbClr val="000000"/>
                </a:solidFill>
                <a:latin typeface="Canva Sans"/>
                <a:ea typeface="Canva Sans"/>
                <a:cs typeface="Canva Sans"/>
                <a:sym typeface="Canva Sans"/>
              </a:rPr>
              <a:t>The duration is typically short (around 1 hour), with mild to moderate intensity, and low frequency in most cases.</a:t>
            </a:r>
          </a:p>
          <a:p>
            <a:pPr algn="ctr">
              <a:lnSpc>
                <a:spcPts val="3541"/>
              </a:lnSpc>
            </a:pPr>
          </a:p>
          <a:p>
            <a:pPr algn="ctr">
              <a:lnSpc>
                <a:spcPts val="3541"/>
              </a:lnSpc>
            </a:pPr>
            <a:r>
              <a:rPr lang="en-US" sz="2529">
                <a:solidFill>
                  <a:srgbClr val="000000"/>
                </a:solidFill>
                <a:latin typeface="Canva Sans"/>
                <a:ea typeface="Canva Sans"/>
                <a:cs typeface="Canva Sans"/>
                <a:sym typeface="Canva Sans"/>
              </a:rPr>
              <a:t>– </a:t>
            </a:r>
            <a:r>
              <a:rPr lang="en-US" sz="2529">
                <a:solidFill>
                  <a:srgbClr val="000000"/>
                </a:solidFill>
                <a:latin typeface="Canva Sans"/>
                <a:ea typeface="Canva Sans"/>
                <a:cs typeface="Canva Sans"/>
                <a:sym typeface="Canva Sans"/>
              </a:rPr>
              <a:t>The dataset shows potential for basic analysis but lacks depth and diversity in features for more advanced or clinical insights.</a:t>
            </a:r>
          </a:p>
          <a:p>
            <a:pPr algn="ctr">
              <a:lnSpc>
                <a:spcPts val="3541"/>
              </a:lnSpc>
            </a:pPr>
          </a:p>
          <a:p>
            <a:pPr algn="ctr">
              <a:lnSpc>
                <a:spcPts val="3541"/>
              </a:lnSpc>
            </a:pPr>
            <a:r>
              <a:rPr lang="en-US" sz="2529">
                <a:solidFill>
                  <a:srgbClr val="000000"/>
                </a:solidFill>
                <a:latin typeface="Canva Sans"/>
                <a:ea typeface="Canva Sans"/>
                <a:cs typeface="Canva Sans"/>
                <a:sym typeface="Canva Sans"/>
              </a:rPr>
              <a:t>– </a:t>
            </a:r>
            <a:r>
              <a:rPr lang="en-US" sz="2529">
                <a:solidFill>
                  <a:srgbClr val="000000"/>
                </a:solidFill>
                <a:latin typeface="Canva Sans"/>
                <a:ea typeface="Canva Sans"/>
                <a:cs typeface="Canva Sans"/>
                <a:sym typeface="Canva Sans"/>
              </a:rPr>
              <a:t>More detailed data (triggers, treatment</a:t>
            </a:r>
            <a:r>
              <a:rPr lang="en-US" sz="2529">
                <a:solidFill>
                  <a:srgbClr val="000000"/>
                </a:solidFill>
                <a:latin typeface="Canva Sans"/>
                <a:ea typeface="Canva Sans"/>
                <a:cs typeface="Canva Sans"/>
                <a:sym typeface="Canva Sans"/>
              </a:rPr>
              <a:t> response, gender, lifestyle factors) is needed to develop accurate classification and personalized recommendations.</a:t>
            </a:r>
          </a:p>
          <a:p>
            <a:pPr algn="ctr">
              <a:lnSpc>
                <a:spcPts val="3541"/>
              </a:lnSpc>
            </a:pP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10800000">
            <a:off x="0" y="7778404"/>
            <a:ext cx="3144756" cy="2673043"/>
          </a:xfrm>
          <a:custGeom>
            <a:avLst/>
            <a:gdLst/>
            <a:ahLst/>
            <a:cxnLst/>
            <a:rect r="r" b="b" t="t" l="l"/>
            <a:pathLst>
              <a:path h="2673043" w="3144756">
                <a:moveTo>
                  <a:pt x="3144756" y="0"/>
                </a:moveTo>
                <a:lnTo>
                  <a:pt x="0" y="0"/>
                </a:lnTo>
                <a:lnTo>
                  <a:pt x="0" y="2673043"/>
                </a:lnTo>
                <a:lnTo>
                  <a:pt x="3144756" y="2673043"/>
                </a:lnTo>
                <a:lnTo>
                  <a:pt x="3144756"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343227">
            <a:off x="-3262715" y="-1958617"/>
            <a:ext cx="10210007" cy="4566658"/>
          </a:xfrm>
          <a:custGeom>
            <a:avLst/>
            <a:gdLst/>
            <a:ahLst/>
            <a:cxnLst/>
            <a:rect r="r" b="b" t="t" l="l"/>
            <a:pathLst>
              <a:path h="4566658" w="10210007">
                <a:moveTo>
                  <a:pt x="0" y="0"/>
                </a:moveTo>
                <a:lnTo>
                  <a:pt x="10210007" y="0"/>
                </a:lnTo>
                <a:lnTo>
                  <a:pt x="10210007" y="4566658"/>
                </a:lnTo>
                <a:lnTo>
                  <a:pt x="0" y="456665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1343227">
            <a:off x="16751539" y="1843907"/>
            <a:ext cx="10210007" cy="4566658"/>
          </a:xfrm>
          <a:custGeom>
            <a:avLst/>
            <a:gdLst/>
            <a:ahLst/>
            <a:cxnLst/>
            <a:rect r="r" b="b" t="t" l="l"/>
            <a:pathLst>
              <a:path h="4566658" w="10210007">
                <a:moveTo>
                  <a:pt x="0" y="0"/>
                </a:moveTo>
                <a:lnTo>
                  <a:pt x="10210007" y="0"/>
                </a:lnTo>
                <a:lnTo>
                  <a:pt x="10210007" y="4566658"/>
                </a:lnTo>
                <a:lnTo>
                  <a:pt x="0" y="456665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2244810">
            <a:off x="-1403028" y="10558398"/>
            <a:ext cx="10210007" cy="4566658"/>
          </a:xfrm>
          <a:custGeom>
            <a:avLst/>
            <a:gdLst/>
            <a:ahLst/>
            <a:cxnLst/>
            <a:rect r="r" b="b" t="t" l="l"/>
            <a:pathLst>
              <a:path h="4566658" w="10210007">
                <a:moveTo>
                  <a:pt x="0" y="0"/>
                </a:moveTo>
                <a:lnTo>
                  <a:pt x="10210007" y="0"/>
                </a:lnTo>
                <a:lnTo>
                  <a:pt x="10210007" y="4566658"/>
                </a:lnTo>
                <a:lnTo>
                  <a:pt x="0" y="456665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2747047" y="8911262"/>
            <a:ext cx="5033394" cy="4114800"/>
          </a:xfrm>
          <a:custGeom>
            <a:avLst/>
            <a:gdLst/>
            <a:ahLst/>
            <a:cxnLst/>
            <a:rect r="r" b="b" t="t" l="l"/>
            <a:pathLst>
              <a:path h="4114800" w="5033394">
                <a:moveTo>
                  <a:pt x="0" y="0"/>
                </a:moveTo>
                <a:lnTo>
                  <a:pt x="5033394" y="0"/>
                </a:lnTo>
                <a:lnTo>
                  <a:pt x="5033394" y="4114800"/>
                </a:lnTo>
                <a:lnTo>
                  <a:pt x="0" y="4114800"/>
                </a:lnTo>
                <a:lnTo>
                  <a:pt x="0" y="0"/>
                </a:lnTo>
                <a:close/>
              </a:path>
            </a:pathLst>
          </a:custGeom>
          <a:blipFill>
            <a:blip r:embed="rId6">
              <a:alphaModFix amt="40000"/>
              <a:extLst>
                <a:ext uri="{96DAC541-7B7A-43D3-8B79-37D633B846F1}">
                  <asvg:svgBlip xmlns:asvg="http://schemas.microsoft.com/office/drawing/2016/SVG/main" r:embed="rId7"/>
                </a:ext>
              </a:extLst>
            </a:blip>
            <a:stretch>
              <a:fillRect l="0" t="0" r="0" b="0"/>
            </a:stretch>
          </a:blipFill>
          <a:ln cap="sq">
            <a:noFill/>
            <a:prstDash val="solid"/>
            <a:miter/>
          </a:ln>
        </p:spPr>
      </p:sp>
      <p:sp>
        <p:nvSpPr>
          <p:cNvPr name="Freeform 7" id="7"/>
          <p:cNvSpPr/>
          <p:nvPr/>
        </p:nvSpPr>
        <p:spPr>
          <a:xfrm flipH="false" flipV="false" rot="0">
            <a:off x="14389387" y="-3930801"/>
            <a:ext cx="4974750" cy="5742857"/>
          </a:xfrm>
          <a:custGeom>
            <a:avLst/>
            <a:gdLst/>
            <a:ahLst/>
            <a:cxnLst/>
            <a:rect r="r" b="b" t="t" l="l"/>
            <a:pathLst>
              <a:path h="5742857" w="4974750">
                <a:moveTo>
                  <a:pt x="0" y="0"/>
                </a:moveTo>
                <a:lnTo>
                  <a:pt x="4974750" y="0"/>
                </a:lnTo>
                <a:lnTo>
                  <a:pt x="4974750" y="5742856"/>
                </a:lnTo>
                <a:lnTo>
                  <a:pt x="0" y="5742856"/>
                </a:lnTo>
                <a:lnTo>
                  <a:pt x="0" y="0"/>
                </a:lnTo>
                <a:close/>
              </a:path>
            </a:pathLst>
          </a:custGeom>
          <a:blipFill>
            <a:blip r:embed="rId8">
              <a:alphaModFix amt="40000"/>
              <a:extLst>
                <a:ext uri="{96DAC541-7B7A-43D3-8B79-37D633B846F1}">
                  <asvg:svgBlip xmlns:asvg="http://schemas.microsoft.com/office/drawing/2016/SVG/main" r:embed="rId9"/>
                </a:ext>
              </a:extLst>
            </a:blip>
            <a:stretch>
              <a:fillRect l="0" t="0" r="0" b="0"/>
            </a:stretch>
          </a:blipFill>
        </p:spPr>
      </p:sp>
      <p:grpSp>
        <p:nvGrpSpPr>
          <p:cNvPr name="Group 8" id="8"/>
          <p:cNvGrpSpPr/>
          <p:nvPr/>
        </p:nvGrpSpPr>
        <p:grpSpPr>
          <a:xfrm rot="0">
            <a:off x="5519965" y="6148073"/>
            <a:ext cx="890292" cy="890292"/>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8D0F0"/>
            </a:solidFill>
          </p:spPr>
        </p:sp>
        <p:sp>
          <p:nvSpPr>
            <p:cNvPr name="TextBox 10" id="10"/>
            <p:cNvSpPr txBox="true"/>
            <p:nvPr/>
          </p:nvSpPr>
          <p:spPr>
            <a:xfrm>
              <a:off x="76200" y="114300"/>
              <a:ext cx="660400" cy="622300"/>
            </a:xfrm>
            <a:prstGeom prst="rect">
              <a:avLst/>
            </a:prstGeom>
          </p:spPr>
          <p:txBody>
            <a:bodyPr anchor="ctr" rtlCol="false" tIns="50800" lIns="50800" bIns="50800" rIns="50800"/>
            <a:lstStyle/>
            <a:p>
              <a:pPr algn="ctr">
                <a:lnSpc>
                  <a:spcPts val="2500"/>
                </a:lnSpc>
              </a:pPr>
            </a:p>
          </p:txBody>
        </p:sp>
      </p:grpSp>
      <p:sp>
        <p:nvSpPr>
          <p:cNvPr name="TextBox 11" id="11"/>
          <p:cNvSpPr txBox="true"/>
          <p:nvPr/>
        </p:nvSpPr>
        <p:spPr>
          <a:xfrm rot="0">
            <a:off x="1368799" y="3549579"/>
            <a:ext cx="5180590" cy="2072060"/>
          </a:xfrm>
          <a:prstGeom prst="rect">
            <a:avLst/>
          </a:prstGeom>
        </p:spPr>
        <p:txBody>
          <a:bodyPr anchor="t" rtlCol="false" tIns="0" lIns="0" bIns="0" rIns="0">
            <a:spAutoFit/>
          </a:bodyPr>
          <a:lstStyle/>
          <a:p>
            <a:pPr algn="l">
              <a:lnSpc>
                <a:spcPts val="7700"/>
              </a:lnSpc>
            </a:pPr>
            <a:r>
              <a:rPr lang="en-US" sz="7700">
                <a:solidFill>
                  <a:srgbClr val="000000"/>
                </a:solidFill>
                <a:latin typeface="Cubao"/>
                <a:ea typeface="Cubao"/>
                <a:cs typeface="Cubao"/>
                <a:sym typeface="Cubao"/>
              </a:rPr>
              <a:t>TABLE OF CONTENT</a:t>
            </a:r>
          </a:p>
        </p:txBody>
      </p:sp>
      <p:grpSp>
        <p:nvGrpSpPr>
          <p:cNvPr name="Group 12" id="12"/>
          <p:cNvGrpSpPr/>
          <p:nvPr/>
        </p:nvGrpSpPr>
        <p:grpSpPr>
          <a:xfrm rot="0">
            <a:off x="2254464" y="7144359"/>
            <a:ext cx="890292" cy="890292"/>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8D0F0"/>
            </a:solidFill>
          </p:spPr>
        </p:sp>
        <p:sp>
          <p:nvSpPr>
            <p:cNvPr name="TextBox 14" id="14"/>
            <p:cNvSpPr txBox="true"/>
            <p:nvPr/>
          </p:nvSpPr>
          <p:spPr>
            <a:xfrm>
              <a:off x="76200" y="114300"/>
              <a:ext cx="660400" cy="622300"/>
            </a:xfrm>
            <a:prstGeom prst="rect">
              <a:avLst/>
            </a:prstGeom>
          </p:spPr>
          <p:txBody>
            <a:bodyPr anchor="ctr" rtlCol="false" tIns="50800" lIns="50800" bIns="50800" rIns="50800"/>
            <a:lstStyle/>
            <a:p>
              <a:pPr algn="ctr">
                <a:lnSpc>
                  <a:spcPts val="2500"/>
                </a:lnSpc>
              </a:pPr>
            </a:p>
          </p:txBody>
        </p:sp>
      </p:grpSp>
      <p:grpSp>
        <p:nvGrpSpPr>
          <p:cNvPr name="Group 15" id="15"/>
          <p:cNvGrpSpPr/>
          <p:nvPr/>
        </p:nvGrpSpPr>
        <p:grpSpPr>
          <a:xfrm rot="0">
            <a:off x="2699610" y="6847341"/>
            <a:ext cx="890292" cy="890292"/>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8D0F0"/>
            </a:solidFill>
          </p:spPr>
        </p:sp>
        <p:sp>
          <p:nvSpPr>
            <p:cNvPr name="TextBox 17" id="17"/>
            <p:cNvSpPr txBox="true"/>
            <p:nvPr/>
          </p:nvSpPr>
          <p:spPr>
            <a:xfrm>
              <a:off x="76200" y="114300"/>
              <a:ext cx="660400" cy="622300"/>
            </a:xfrm>
            <a:prstGeom prst="rect">
              <a:avLst/>
            </a:prstGeom>
          </p:spPr>
          <p:txBody>
            <a:bodyPr anchor="ctr" rtlCol="false" tIns="50800" lIns="50800" bIns="50800" rIns="50800"/>
            <a:lstStyle/>
            <a:p>
              <a:pPr algn="ctr">
                <a:lnSpc>
                  <a:spcPts val="2500"/>
                </a:lnSpc>
              </a:pPr>
            </a:p>
          </p:txBody>
        </p:sp>
      </p:grpSp>
      <p:grpSp>
        <p:nvGrpSpPr>
          <p:cNvPr name="Group 18" id="18"/>
          <p:cNvGrpSpPr/>
          <p:nvPr/>
        </p:nvGrpSpPr>
        <p:grpSpPr>
          <a:xfrm rot="0">
            <a:off x="2009106" y="7440648"/>
            <a:ext cx="890292" cy="890292"/>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8D0F0"/>
            </a:solidFill>
          </p:spPr>
        </p:sp>
        <p:sp>
          <p:nvSpPr>
            <p:cNvPr name="TextBox 20" id="20"/>
            <p:cNvSpPr txBox="true"/>
            <p:nvPr/>
          </p:nvSpPr>
          <p:spPr>
            <a:xfrm>
              <a:off x="76200" y="114300"/>
              <a:ext cx="660400" cy="622300"/>
            </a:xfrm>
            <a:prstGeom prst="rect">
              <a:avLst/>
            </a:prstGeom>
          </p:spPr>
          <p:txBody>
            <a:bodyPr anchor="ctr" rtlCol="false" tIns="50800" lIns="50800" bIns="50800" rIns="50800"/>
            <a:lstStyle/>
            <a:p>
              <a:pPr algn="ctr">
                <a:lnSpc>
                  <a:spcPts val="2500"/>
                </a:lnSpc>
              </a:pPr>
            </a:p>
          </p:txBody>
        </p:sp>
      </p:grpSp>
      <p:grpSp>
        <p:nvGrpSpPr>
          <p:cNvPr name="Group 21" id="21"/>
          <p:cNvGrpSpPr/>
          <p:nvPr/>
        </p:nvGrpSpPr>
        <p:grpSpPr>
          <a:xfrm rot="0">
            <a:off x="4725276" y="8368008"/>
            <a:ext cx="890292" cy="890292"/>
            <a:chOff x="0" y="0"/>
            <a:chExt cx="812800" cy="812800"/>
          </a:xfrm>
        </p:grpSpPr>
        <p:sp>
          <p:nvSpPr>
            <p:cNvPr name="Freeform 22" id="2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8D0F0"/>
            </a:solidFill>
          </p:spPr>
        </p:sp>
        <p:sp>
          <p:nvSpPr>
            <p:cNvPr name="TextBox 23" id="23"/>
            <p:cNvSpPr txBox="true"/>
            <p:nvPr/>
          </p:nvSpPr>
          <p:spPr>
            <a:xfrm>
              <a:off x="76200" y="114300"/>
              <a:ext cx="660400" cy="622300"/>
            </a:xfrm>
            <a:prstGeom prst="rect">
              <a:avLst/>
            </a:prstGeom>
          </p:spPr>
          <p:txBody>
            <a:bodyPr anchor="ctr" rtlCol="false" tIns="50800" lIns="50800" bIns="50800" rIns="50800"/>
            <a:lstStyle/>
            <a:p>
              <a:pPr algn="ctr">
                <a:lnSpc>
                  <a:spcPts val="2500"/>
                </a:lnSpc>
              </a:pPr>
            </a:p>
          </p:txBody>
        </p:sp>
      </p:grpSp>
      <p:sp>
        <p:nvSpPr>
          <p:cNvPr name="Freeform 24" id="24"/>
          <p:cNvSpPr/>
          <p:nvPr/>
        </p:nvSpPr>
        <p:spPr>
          <a:xfrm flipH="false" flipV="false" rot="0">
            <a:off x="1028700" y="2861119"/>
            <a:ext cx="828935" cy="230595"/>
          </a:xfrm>
          <a:custGeom>
            <a:avLst/>
            <a:gdLst/>
            <a:ahLst/>
            <a:cxnLst/>
            <a:rect r="r" b="b" t="t" l="l"/>
            <a:pathLst>
              <a:path h="230595" w="828935">
                <a:moveTo>
                  <a:pt x="0" y="0"/>
                </a:moveTo>
                <a:lnTo>
                  <a:pt x="828935" y="0"/>
                </a:lnTo>
                <a:lnTo>
                  <a:pt x="828935" y="230595"/>
                </a:lnTo>
                <a:lnTo>
                  <a:pt x="0" y="230595"/>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25" id="25"/>
          <p:cNvSpPr txBox="true"/>
          <p:nvPr/>
        </p:nvSpPr>
        <p:spPr>
          <a:xfrm rot="0">
            <a:off x="7820600" y="1273498"/>
            <a:ext cx="490715" cy="339698"/>
          </a:xfrm>
          <a:prstGeom prst="rect">
            <a:avLst/>
          </a:prstGeom>
        </p:spPr>
        <p:txBody>
          <a:bodyPr anchor="t" rtlCol="false" tIns="0" lIns="0" bIns="0" rIns="0">
            <a:spAutoFit/>
          </a:bodyPr>
          <a:lstStyle/>
          <a:p>
            <a:pPr algn="ctr">
              <a:lnSpc>
                <a:spcPts val="2500"/>
              </a:lnSpc>
            </a:pPr>
            <a:r>
              <a:rPr lang="en-US" b="true" sz="2500">
                <a:solidFill>
                  <a:srgbClr val="000000"/>
                </a:solidFill>
                <a:latin typeface="Be Vietnam Ultra-Bold"/>
                <a:ea typeface="Be Vietnam Ultra-Bold"/>
                <a:cs typeface="Be Vietnam Ultra-Bold"/>
                <a:sym typeface="Be Vietnam Ultra-Bold"/>
              </a:rPr>
              <a:t>01</a:t>
            </a:r>
          </a:p>
        </p:txBody>
      </p:sp>
      <p:sp>
        <p:nvSpPr>
          <p:cNvPr name="TextBox 26" id="26"/>
          <p:cNvSpPr txBox="true"/>
          <p:nvPr/>
        </p:nvSpPr>
        <p:spPr>
          <a:xfrm rot="0">
            <a:off x="8744245" y="1085850"/>
            <a:ext cx="2336291" cy="734044"/>
          </a:xfrm>
          <a:prstGeom prst="rect">
            <a:avLst/>
          </a:prstGeom>
        </p:spPr>
        <p:txBody>
          <a:bodyPr anchor="t" rtlCol="false" tIns="0" lIns="0" bIns="0" rIns="0">
            <a:spAutoFit/>
          </a:bodyPr>
          <a:lstStyle/>
          <a:p>
            <a:pPr algn="l">
              <a:lnSpc>
                <a:spcPts val="2857"/>
              </a:lnSpc>
            </a:pPr>
            <a:r>
              <a:rPr lang="en-US" sz="2857">
                <a:solidFill>
                  <a:srgbClr val="000000"/>
                </a:solidFill>
                <a:latin typeface="Be Vietnam"/>
                <a:ea typeface="Be Vietnam"/>
                <a:cs typeface="Be Vietnam"/>
                <a:sym typeface="Be Vietnam"/>
              </a:rPr>
              <a:t>WHAT IS </a:t>
            </a:r>
          </a:p>
          <a:p>
            <a:pPr algn="l">
              <a:lnSpc>
                <a:spcPts val="2857"/>
              </a:lnSpc>
            </a:pPr>
            <a:r>
              <a:rPr lang="en-US" sz="2857">
                <a:solidFill>
                  <a:srgbClr val="000000"/>
                </a:solidFill>
                <a:latin typeface="Be Vietnam"/>
                <a:ea typeface="Be Vietnam"/>
                <a:cs typeface="Be Vietnam"/>
                <a:sym typeface="Be Vietnam"/>
              </a:rPr>
              <a:t>MIGRAINE</a:t>
            </a:r>
          </a:p>
        </p:txBody>
      </p:sp>
      <p:sp>
        <p:nvSpPr>
          <p:cNvPr name="TextBox 27" id="27"/>
          <p:cNvSpPr txBox="true"/>
          <p:nvPr/>
        </p:nvSpPr>
        <p:spPr>
          <a:xfrm rot="0">
            <a:off x="8764746" y="7923895"/>
            <a:ext cx="3103598" cy="968375"/>
          </a:xfrm>
          <a:prstGeom prst="rect">
            <a:avLst/>
          </a:prstGeom>
        </p:spPr>
        <p:txBody>
          <a:bodyPr anchor="t" rtlCol="false" tIns="0" lIns="0" bIns="0" rIns="0">
            <a:spAutoFit/>
          </a:bodyPr>
          <a:lstStyle/>
          <a:p>
            <a:pPr algn="l">
              <a:lnSpc>
                <a:spcPts val="2500"/>
              </a:lnSpc>
            </a:pPr>
            <a:r>
              <a:rPr lang="en-US" sz="2500">
                <a:solidFill>
                  <a:srgbClr val="000000"/>
                </a:solidFill>
                <a:latin typeface="Be Vietnam"/>
                <a:ea typeface="Be Vietnam"/>
                <a:cs typeface="Be Vietnam"/>
                <a:sym typeface="Be Vietnam"/>
              </a:rPr>
              <a:t>SOME IMPORTANT FEATURES OF MIGRAINE</a:t>
            </a:r>
          </a:p>
        </p:txBody>
      </p:sp>
      <p:sp>
        <p:nvSpPr>
          <p:cNvPr name="TextBox 28" id="28"/>
          <p:cNvSpPr txBox="true"/>
          <p:nvPr/>
        </p:nvSpPr>
        <p:spPr>
          <a:xfrm rot="0">
            <a:off x="8701604" y="2154863"/>
            <a:ext cx="2421100" cy="762765"/>
          </a:xfrm>
          <a:prstGeom prst="rect">
            <a:avLst/>
          </a:prstGeom>
        </p:spPr>
        <p:txBody>
          <a:bodyPr anchor="t" rtlCol="false" tIns="0" lIns="0" bIns="0" rIns="0">
            <a:spAutoFit/>
          </a:bodyPr>
          <a:lstStyle/>
          <a:p>
            <a:pPr algn="l">
              <a:lnSpc>
                <a:spcPts val="2961"/>
              </a:lnSpc>
            </a:pPr>
            <a:r>
              <a:rPr lang="en-US" sz="2961">
                <a:solidFill>
                  <a:srgbClr val="000000"/>
                </a:solidFill>
                <a:latin typeface="Be Vietnam"/>
                <a:ea typeface="Be Vietnam"/>
                <a:cs typeface="Be Vietnam"/>
                <a:sym typeface="Be Vietnam"/>
              </a:rPr>
              <a:t>CAUSES OF MIGRAINE</a:t>
            </a:r>
          </a:p>
        </p:txBody>
      </p:sp>
      <p:sp>
        <p:nvSpPr>
          <p:cNvPr name="TextBox 29" id="29"/>
          <p:cNvSpPr txBox="true"/>
          <p:nvPr/>
        </p:nvSpPr>
        <p:spPr>
          <a:xfrm rot="0">
            <a:off x="13137572" y="1443663"/>
            <a:ext cx="2719888" cy="654050"/>
          </a:xfrm>
          <a:prstGeom prst="rect">
            <a:avLst/>
          </a:prstGeom>
        </p:spPr>
        <p:txBody>
          <a:bodyPr anchor="t" rtlCol="false" tIns="0" lIns="0" bIns="0" rIns="0">
            <a:spAutoFit/>
          </a:bodyPr>
          <a:lstStyle/>
          <a:p>
            <a:pPr algn="l">
              <a:lnSpc>
                <a:spcPts val="2500"/>
              </a:lnSpc>
            </a:pPr>
            <a:r>
              <a:rPr lang="en-US" sz="2500">
                <a:solidFill>
                  <a:srgbClr val="000000"/>
                </a:solidFill>
                <a:latin typeface="Be Vietnam"/>
                <a:ea typeface="Be Vietnam"/>
                <a:cs typeface="Be Vietnam"/>
                <a:sym typeface="Be Vietnam"/>
              </a:rPr>
              <a:t>DISTRIBUTION OF FEATURES</a:t>
            </a:r>
          </a:p>
        </p:txBody>
      </p:sp>
      <p:sp>
        <p:nvSpPr>
          <p:cNvPr name="TextBox 30" id="30"/>
          <p:cNvSpPr txBox="true"/>
          <p:nvPr/>
        </p:nvSpPr>
        <p:spPr>
          <a:xfrm rot="0">
            <a:off x="12256331" y="1462397"/>
            <a:ext cx="490715" cy="339698"/>
          </a:xfrm>
          <a:prstGeom prst="rect">
            <a:avLst/>
          </a:prstGeom>
        </p:spPr>
        <p:txBody>
          <a:bodyPr anchor="t" rtlCol="false" tIns="0" lIns="0" bIns="0" rIns="0">
            <a:spAutoFit/>
          </a:bodyPr>
          <a:lstStyle/>
          <a:p>
            <a:pPr algn="ctr">
              <a:lnSpc>
                <a:spcPts val="2500"/>
              </a:lnSpc>
            </a:pPr>
            <a:r>
              <a:rPr lang="en-US" b="true" sz="2500">
                <a:solidFill>
                  <a:srgbClr val="000000"/>
                </a:solidFill>
                <a:latin typeface="Be Vietnam Ultra-Bold"/>
                <a:ea typeface="Be Vietnam Ultra-Bold"/>
                <a:cs typeface="Be Vietnam Ultra-Bold"/>
                <a:sym typeface="Be Vietnam Ultra-Bold"/>
              </a:rPr>
              <a:t>06</a:t>
            </a:r>
          </a:p>
        </p:txBody>
      </p:sp>
      <p:sp>
        <p:nvSpPr>
          <p:cNvPr name="TextBox 31" id="31"/>
          <p:cNvSpPr txBox="true"/>
          <p:nvPr/>
        </p:nvSpPr>
        <p:spPr>
          <a:xfrm rot="0">
            <a:off x="7820600" y="3450573"/>
            <a:ext cx="490715" cy="339698"/>
          </a:xfrm>
          <a:prstGeom prst="rect">
            <a:avLst/>
          </a:prstGeom>
        </p:spPr>
        <p:txBody>
          <a:bodyPr anchor="t" rtlCol="false" tIns="0" lIns="0" bIns="0" rIns="0">
            <a:spAutoFit/>
          </a:bodyPr>
          <a:lstStyle/>
          <a:p>
            <a:pPr algn="ctr">
              <a:lnSpc>
                <a:spcPts val="2500"/>
              </a:lnSpc>
            </a:pPr>
            <a:r>
              <a:rPr lang="en-US" b="true" sz="2500">
                <a:solidFill>
                  <a:srgbClr val="000000"/>
                </a:solidFill>
                <a:latin typeface="Be Vietnam Ultra-Bold"/>
                <a:ea typeface="Be Vietnam Ultra-Bold"/>
                <a:cs typeface="Be Vietnam Ultra-Bold"/>
                <a:sym typeface="Be Vietnam Ultra-Bold"/>
              </a:rPr>
              <a:t>02</a:t>
            </a:r>
          </a:p>
        </p:txBody>
      </p:sp>
      <p:sp>
        <p:nvSpPr>
          <p:cNvPr name="TextBox 32" id="32"/>
          <p:cNvSpPr txBox="true"/>
          <p:nvPr/>
        </p:nvSpPr>
        <p:spPr>
          <a:xfrm rot="0">
            <a:off x="12256331" y="3229514"/>
            <a:ext cx="490715" cy="339698"/>
          </a:xfrm>
          <a:prstGeom prst="rect">
            <a:avLst/>
          </a:prstGeom>
        </p:spPr>
        <p:txBody>
          <a:bodyPr anchor="t" rtlCol="false" tIns="0" lIns="0" bIns="0" rIns="0">
            <a:spAutoFit/>
          </a:bodyPr>
          <a:lstStyle/>
          <a:p>
            <a:pPr algn="ctr">
              <a:lnSpc>
                <a:spcPts val="2500"/>
              </a:lnSpc>
            </a:pPr>
            <a:r>
              <a:rPr lang="en-US" b="true" sz="2500">
                <a:solidFill>
                  <a:srgbClr val="000000"/>
                </a:solidFill>
                <a:latin typeface="Be Vietnam Ultra-Bold"/>
                <a:ea typeface="Be Vietnam Ultra-Bold"/>
                <a:cs typeface="Be Vietnam Ultra-Bold"/>
                <a:sym typeface="Be Vietnam Ultra-Bold"/>
              </a:rPr>
              <a:t>07</a:t>
            </a:r>
          </a:p>
        </p:txBody>
      </p:sp>
      <p:sp>
        <p:nvSpPr>
          <p:cNvPr name="TextBox 33" id="33"/>
          <p:cNvSpPr txBox="true"/>
          <p:nvPr/>
        </p:nvSpPr>
        <p:spPr>
          <a:xfrm rot="0">
            <a:off x="7820600" y="4983398"/>
            <a:ext cx="490715" cy="339698"/>
          </a:xfrm>
          <a:prstGeom prst="rect">
            <a:avLst/>
          </a:prstGeom>
        </p:spPr>
        <p:txBody>
          <a:bodyPr anchor="t" rtlCol="false" tIns="0" lIns="0" bIns="0" rIns="0">
            <a:spAutoFit/>
          </a:bodyPr>
          <a:lstStyle/>
          <a:p>
            <a:pPr algn="ctr">
              <a:lnSpc>
                <a:spcPts val="2500"/>
              </a:lnSpc>
            </a:pPr>
            <a:r>
              <a:rPr lang="en-US" b="true" sz="2500">
                <a:solidFill>
                  <a:srgbClr val="000000"/>
                </a:solidFill>
                <a:latin typeface="Be Vietnam Ultra-Bold"/>
                <a:ea typeface="Be Vietnam Ultra-Bold"/>
                <a:cs typeface="Be Vietnam Ultra-Bold"/>
                <a:sym typeface="Be Vietnam Ultra-Bold"/>
              </a:rPr>
              <a:t>03</a:t>
            </a:r>
          </a:p>
        </p:txBody>
      </p:sp>
      <p:sp>
        <p:nvSpPr>
          <p:cNvPr name="TextBox 34" id="34"/>
          <p:cNvSpPr txBox="true"/>
          <p:nvPr/>
        </p:nvSpPr>
        <p:spPr>
          <a:xfrm rot="0">
            <a:off x="12256331" y="4913869"/>
            <a:ext cx="490715" cy="339698"/>
          </a:xfrm>
          <a:prstGeom prst="rect">
            <a:avLst/>
          </a:prstGeom>
        </p:spPr>
        <p:txBody>
          <a:bodyPr anchor="t" rtlCol="false" tIns="0" lIns="0" bIns="0" rIns="0">
            <a:spAutoFit/>
          </a:bodyPr>
          <a:lstStyle/>
          <a:p>
            <a:pPr algn="ctr">
              <a:lnSpc>
                <a:spcPts val="2500"/>
              </a:lnSpc>
            </a:pPr>
            <a:r>
              <a:rPr lang="en-US" b="true" sz="2500">
                <a:solidFill>
                  <a:srgbClr val="000000"/>
                </a:solidFill>
                <a:latin typeface="Be Vietnam Ultra-Bold"/>
                <a:ea typeface="Be Vietnam Ultra-Bold"/>
                <a:cs typeface="Be Vietnam Ultra-Bold"/>
                <a:sym typeface="Be Vietnam Ultra-Bold"/>
              </a:rPr>
              <a:t>08</a:t>
            </a:r>
          </a:p>
        </p:txBody>
      </p:sp>
      <p:sp>
        <p:nvSpPr>
          <p:cNvPr name="TextBox 35" id="35"/>
          <p:cNvSpPr txBox="true"/>
          <p:nvPr/>
        </p:nvSpPr>
        <p:spPr>
          <a:xfrm rot="0">
            <a:off x="7820600" y="6474015"/>
            <a:ext cx="490715" cy="339698"/>
          </a:xfrm>
          <a:prstGeom prst="rect">
            <a:avLst/>
          </a:prstGeom>
        </p:spPr>
        <p:txBody>
          <a:bodyPr anchor="t" rtlCol="false" tIns="0" lIns="0" bIns="0" rIns="0">
            <a:spAutoFit/>
          </a:bodyPr>
          <a:lstStyle/>
          <a:p>
            <a:pPr algn="ctr">
              <a:lnSpc>
                <a:spcPts val="2500"/>
              </a:lnSpc>
            </a:pPr>
            <a:r>
              <a:rPr lang="en-US" b="true" sz="2500">
                <a:solidFill>
                  <a:srgbClr val="000000"/>
                </a:solidFill>
                <a:latin typeface="Be Vietnam Ultra-Bold"/>
                <a:ea typeface="Be Vietnam Ultra-Bold"/>
                <a:cs typeface="Be Vietnam Ultra-Bold"/>
                <a:sym typeface="Be Vietnam Ultra-Bold"/>
              </a:rPr>
              <a:t>04</a:t>
            </a:r>
          </a:p>
        </p:txBody>
      </p:sp>
      <p:sp>
        <p:nvSpPr>
          <p:cNvPr name="TextBox 36" id="36"/>
          <p:cNvSpPr txBox="true"/>
          <p:nvPr/>
        </p:nvSpPr>
        <p:spPr>
          <a:xfrm rot="0">
            <a:off x="12256331" y="6442406"/>
            <a:ext cx="490715" cy="339698"/>
          </a:xfrm>
          <a:prstGeom prst="rect">
            <a:avLst/>
          </a:prstGeom>
        </p:spPr>
        <p:txBody>
          <a:bodyPr anchor="t" rtlCol="false" tIns="0" lIns="0" bIns="0" rIns="0">
            <a:spAutoFit/>
          </a:bodyPr>
          <a:lstStyle/>
          <a:p>
            <a:pPr algn="ctr">
              <a:lnSpc>
                <a:spcPts val="2500"/>
              </a:lnSpc>
            </a:pPr>
            <a:r>
              <a:rPr lang="en-US" b="true" sz="2500">
                <a:solidFill>
                  <a:srgbClr val="000000"/>
                </a:solidFill>
                <a:latin typeface="Be Vietnam Ultra-Bold"/>
                <a:ea typeface="Be Vietnam Ultra-Bold"/>
                <a:cs typeface="Be Vietnam Ultra-Bold"/>
                <a:sym typeface="Be Vietnam Ultra-Bold"/>
              </a:rPr>
              <a:t>09</a:t>
            </a:r>
          </a:p>
        </p:txBody>
      </p:sp>
      <p:sp>
        <p:nvSpPr>
          <p:cNvPr name="TextBox 37" id="37"/>
          <p:cNvSpPr txBox="true"/>
          <p:nvPr/>
        </p:nvSpPr>
        <p:spPr>
          <a:xfrm rot="0">
            <a:off x="7820600" y="8217208"/>
            <a:ext cx="490715" cy="339698"/>
          </a:xfrm>
          <a:prstGeom prst="rect">
            <a:avLst/>
          </a:prstGeom>
        </p:spPr>
        <p:txBody>
          <a:bodyPr anchor="t" rtlCol="false" tIns="0" lIns="0" bIns="0" rIns="0">
            <a:spAutoFit/>
          </a:bodyPr>
          <a:lstStyle/>
          <a:p>
            <a:pPr algn="ctr">
              <a:lnSpc>
                <a:spcPts val="2500"/>
              </a:lnSpc>
            </a:pPr>
            <a:r>
              <a:rPr lang="en-US" b="true" sz="2500">
                <a:solidFill>
                  <a:srgbClr val="000000"/>
                </a:solidFill>
                <a:latin typeface="Be Vietnam Ultra-Bold"/>
                <a:ea typeface="Be Vietnam Ultra-Bold"/>
                <a:cs typeface="Be Vietnam Ultra-Bold"/>
                <a:sym typeface="Be Vietnam Ultra-Bold"/>
              </a:rPr>
              <a:t>05</a:t>
            </a:r>
          </a:p>
        </p:txBody>
      </p:sp>
      <p:sp>
        <p:nvSpPr>
          <p:cNvPr name="TextBox 38" id="38"/>
          <p:cNvSpPr txBox="true"/>
          <p:nvPr/>
        </p:nvSpPr>
        <p:spPr>
          <a:xfrm rot="0">
            <a:off x="12256331" y="7775733"/>
            <a:ext cx="490715" cy="339698"/>
          </a:xfrm>
          <a:prstGeom prst="rect">
            <a:avLst/>
          </a:prstGeom>
        </p:spPr>
        <p:txBody>
          <a:bodyPr anchor="t" rtlCol="false" tIns="0" lIns="0" bIns="0" rIns="0">
            <a:spAutoFit/>
          </a:bodyPr>
          <a:lstStyle/>
          <a:p>
            <a:pPr algn="ctr">
              <a:lnSpc>
                <a:spcPts val="2500"/>
              </a:lnSpc>
            </a:pPr>
            <a:r>
              <a:rPr lang="en-US" b="true" sz="2500">
                <a:solidFill>
                  <a:srgbClr val="000000"/>
                </a:solidFill>
                <a:latin typeface="Be Vietnam Ultra-Bold"/>
                <a:ea typeface="Be Vietnam Ultra-Bold"/>
                <a:cs typeface="Be Vietnam Ultra-Bold"/>
                <a:sym typeface="Be Vietnam Ultra-Bold"/>
              </a:rPr>
              <a:t>10</a:t>
            </a:r>
          </a:p>
        </p:txBody>
      </p:sp>
      <p:sp>
        <p:nvSpPr>
          <p:cNvPr name="TextBox 39" id="39"/>
          <p:cNvSpPr txBox="true"/>
          <p:nvPr/>
        </p:nvSpPr>
        <p:spPr>
          <a:xfrm rot="0">
            <a:off x="8744245" y="3437463"/>
            <a:ext cx="2421100" cy="762765"/>
          </a:xfrm>
          <a:prstGeom prst="rect">
            <a:avLst/>
          </a:prstGeom>
        </p:spPr>
        <p:txBody>
          <a:bodyPr anchor="t" rtlCol="false" tIns="0" lIns="0" bIns="0" rIns="0">
            <a:spAutoFit/>
          </a:bodyPr>
          <a:lstStyle/>
          <a:p>
            <a:pPr algn="l">
              <a:lnSpc>
                <a:spcPts val="2961"/>
              </a:lnSpc>
            </a:pPr>
            <a:r>
              <a:rPr lang="en-US" sz="2961">
                <a:solidFill>
                  <a:srgbClr val="000000"/>
                </a:solidFill>
                <a:latin typeface="Be Vietnam"/>
                <a:ea typeface="Be Vietnam"/>
                <a:cs typeface="Be Vietnam"/>
                <a:sym typeface="Be Vietnam"/>
              </a:rPr>
              <a:t>SIGNS OF MIGRAINE</a:t>
            </a:r>
          </a:p>
        </p:txBody>
      </p:sp>
      <p:sp>
        <p:nvSpPr>
          <p:cNvPr name="TextBox 40" id="40"/>
          <p:cNvSpPr txBox="true"/>
          <p:nvPr/>
        </p:nvSpPr>
        <p:spPr>
          <a:xfrm rot="0">
            <a:off x="13175672" y="3108078"/>
            <a:ext cx="2043827" cy="339725"/>
          </a:xfrm>
          <a:prstGeom prst="rect">
            <a:avLst/>
          </a:prstGeom>
        </p:spPr>
        <p:txBody>
          <a:bodyPr anchor="t" rtlCol="false" tIns="0" lIns="0" bIns="0" rIns="0">
            <a:spAutoFit/>
          </a:bodyPr>
          <a:lstStyle/>
          <a:p>
            <a:pPr algn="l">
              <a:lnSpc>
                <a:spcPts val="2500"/>
              </a:lnSpc>
            </a:pPr>
            <a:r>
              <a:rPr lang="en-US" sz="2500">
                <a:solidFill>
                  <a:srgbClr val="000000"/>
                </a:solidFill>
                <a:latin typeface="Be Vietnam"/>
                <a:ea typeface="Be Vietnam"/>
                <a:cs typeface="Be Vietnam"/>
                <a:sym typeface="Be Vietnam"/>
              </a:rPr>
              <a:t>HEATMAP</a:t>
            </a:r>
          </a:p>
        </p:txBody>
      </p:sp>
      <p:sp>
        <p:nvSpPr>
          <p:cNvPr name="TextBox 41" id="41"/>
          <p:cNvSpPr txBox="true"/>
          <p:nvPr/>
        </p:nvSpPr>
        <p:spPr>
          <a:xfrm rot="0">
            <a:off x="8701604" y="4920842"/>
            <a:ext cx="2848694" cy="713076"/>
          </a:xfrm>
          <a:prstGeom prst="rect">
            <a:avLst/>
          </a:prstGeom>
        </p:spPr>
        <p:txBody>
          <a:bodyPr anchor="t" rtlCol="false" tIns="0" lIns="0" bIns="0" rIns="0">
            <a:spAutoFit/>
          </a:bodyPr>
          <a:lstStyle/>
          <a:p>
            <a:pPr algn="l">
              <a:lnSpc>
                <a:spcPts val="2747"/>
              </a:lnSpc>
            </a:pPr>
            <a:r>
              <a:rPr lang="en-US" sz="2747">
                <a:solidFill>
                  <a:srgbClr val="000000"/>
                </a:solidFill>
                <a:latin typeface="Be Vietnam"/>
                <a:ea typeface="Be Vietnam"/>
                <a:cs typeface="Be Vietnam"/>
                <a:sym typeface="Be Vietnam"/>
              </a:rPr>
              <a:t>SYMPTOMS OF MIGRAINE</a:t>
            </a:r>
          </a:p>
        </p:txBody>
      </p:sp>
      <p:sp>
        <p:nvSpPr>
          <p:cNvPr name="TextBox 42" id="42"/>
          <p:cNvSpPr txBox="true"/>
          <p:nvPr/>
        </p:nvSpPr>
        <p:spPr>
          <a:xfrm rot="0">
            <a:off x="13137572" y="4743203"/>
            <a:ext cx="2957423" cy="339725"/>
          </a:xfrm>
          <a:prstGeom prst="rect">
            <a:avLst/>
          </a:prstGeom>
        </p:spPr>
        <p:txBody>
          <a:bodyPr anchor="t" rtlCol="false" tIns="0" lIns="0" bIns="0" rIns="0">
            <a:spAutoFit/>
          </a:bodyPr>
          <a:lstStyle/>
          <a:p>
            <a:pPr algn="l">
              <a:lnSpc>
                <a:spcPts val="2500"/>
              </a:lnSpc>
            </a:pPr>
            <a:r>
              <a:rPr lang="en-US" sz="2500">
                <a:solidFill>
                  <a:srgbClr val="000000"/>
                </a:solidFill>
                <a:latin typeface="Be Vietnam"/>
                <a:ea typeface="Be Vietnam"/>
                <a:cs typeface="Be Vietnam"/>
                <a:sym typeface="Be Vietnam"/>
              </a:rPr>
              <a:t>CORRELATION</a:t>
            </a:r>
          </a:p>
        </p:txBody>
      </p:sp>
      <p:sp>
        <p:nvSpPr>
          <p:cNvPr name="TextBox 43" id="43"/>
          <p:cNvSpPr txBox="true"/>
          <p:nvPr/>
        </p:nvSpPr>
        <p:spPr>
          <a:xfrm rot="0">
            <a:off x="8764746" y="6442406"/>
            <a:ext cx="2043827" cy="339725"/>
          </a:xfrm>
          <a:prstGeom prst="rect">
            <a:avLst/>
          </a:prstGeom>
        </p:spPr>
        <p:txBody>
          <a:bodyPr anchor="t" rtlCol="false" tIns="0" lIns="0" bIns="0" rIns="0">
            <a:spAutoFit/>
          </a:bodyPr>
          <a:lstStyle/>
          <a:p>
            <a:pPr algn="l">
              <a:lnSpc>
                <a:spcPts val="2500"/>
              </a:lnSpc>
            </a:pPr>
            <a:r>
              <a:rPr lang="en-US" sz="2500">
                <a:solidFill>
                  <a:srgbClr val="000000"/>
                </a:solidFill>
                <a:latin typeface="Be Vietnam"/>
                <a:ea typeface="Be Vietnam"/>
                <a:cs typeface="Be Vietnam"/>
                <a:sym typeface="Be Vietnam"/>
              </a:rPr>
              <a:t>OBJECTIVES</a:t>
            </a:r>
          </a:p>
        </p:txBody>
      </p:sp>
      <p:sp>
        <p:nvSpPr>
          <p:cNvPr name="TextBox 44" id="44"/>
          <p:cNvSpPr txBox="true"/>
          <p:nvPr/>
        </p:nvSpPr>
        <p:spPr>
          <a:xfrm rot="0">
            <a:off x="13137572" y="6474015"/>
            <a:ext cx="2043827" cy="339725"/>
          </a:xfrm>
          <a:prstGeom prst="rect">
            <a:avLst/>
          </a:prstGeom>
        </p:spPr>
        <p:txBody>
          <a:bodyPr anchor="t" rtlCol="false" tIns="0" lIns="0" bIns="0" rIns="0">
            <a:spAutoFit/>
          </a:bodyPr>
          <a:lstStyle/>
          <a:p>
            <a:pPr algn="l">
              <a:lnSpc>
                <a:spcPts val="2500"/>
              </a:lnSpc>
            </a:pPr>
            <a:r>
              <a:rPr lang="en-US" sz="2500">
                <a:solidFill>
                  <a:srgbClr val="000000"/>
                </a:solidFill>
                <a:latin typeface="Be Vietnam"/>
                <a:ea typeface="Be Vietnam"/>
                <a:cs typeface="Be Vietnam"/>
                <a:sym typeface="Be Vietnam"/>
              </a:rPr>
              <a:t>LIMITATION</a:t>
            </a:r>
          </a:p>
        </p:txBody>
      </p:sp>
      <p:sp>
        <p:nvSpPr>
          <p:cNvPr name="TextBox 45" id="45"/>
          <p:cNvSpPr txBox="true"/>
          <p:nvPr/>
        </p:nvSpPr>
        <p:spPr>
          <a:xfrm rot="0">
            <a:off x="13119572" y="7617432"/>
            <a:ext cx="2079826" cy="489100"/>
          </a:xfrm>
          <a:prstGeom prst="rect">
            <a:avLst/>
          </a:prstGeom>
        </p:spPr>
        <p:txBody>
          <a:bodyPr anchor="t" rtlCol="false" tIns="0" lIns="0" bIns="0" rIns="0">
            <a:spAutoFit/>
          </a:bodyPr>
          <a:lstStyle/>
          <a:p>
            <a:pPr algn="ctr">
              <a:lnSpc>
                <a:spcPts val="4090"/>
              </a:lnSpc>
            </a:pPr>
            <a:r>
              <a:rPr lang="en-US" sz="2921">
                <a:solidFill>
                  <a:srgbClr val="000000"/>
                </a:solidFill>
                <a:latin typeface="Canva Sans"/>
                <a:ea typeface="Canva Sans"/>
                <a:cs typeface="Canva Sans"/>
                <a:sym typeface="Canva Sans"/>
              </a:rPr>
              <a:t>Conclusion</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3517178" y="3266265"/>
            <a:ext cx="11253643" cy="3284414"/>
            <a:chOff x="0" y="0"/>
            <a:chExt cx="2963922" cy="865031"/>
          </a:xfrm>
        </p:grpSpPr>
        <p:sp>
          <p:nvSpPr>
            <p:cNvPr name="Freeform 3" id="3"/>
            <p:cNvSpPr/>
            <p:nvPr/>
          </p:nvSpPr>
          <p:spPr>
            <a:xfrm flipH="false" flipV="false" rot="0">
              <a:off x="0" y="0"/>
              <a:ext cx="2963922" cy="865031"/>
            </a:xfrm>
            <a:custGeom>
              <a:avLst/>
              <a:gdLst/>
              <a:ahLst/>
              <a:cxnLst/>
              <a:rect r="r" b="b" t="t" l="l"/>
              <a:pathLst>
                <a:path h="865031" w="2963922">
                  <a:moveTo>
                    <a:pt x="26830" y="0"/>
                  </a:moveTo>
                  <a:lnTo>
                    <a:pt x="2937092" y="0"/>
                  </a:lnTo>
                  <a:cubicBezTo>
                    <a:pt x="2944208" y="0"/>
                    <a:pt x="2951032" y="2827"/>
                    <a:pt x="2956064" y="7858"/>
                  </a:cubicBezTo>
                  <a:cubicBezTo>
                    <a:pt x="2961096" y="12890"/>
                    <a:pt x="2963922" y="19714"/>
                    <a:pt x="2963922" y="26830"/>
                  </a:cubicBezTo>
                  <a:lnTo>
                    <a:pt x="2963922" y="838201"/>
                  </a:lnTo>
                  <a:cubicBezTo>
                    <a:pt x="2963922" y="853019"/>
                    <a:pt x="2951910" y="865031"/>
                    <a:pt x="2937092" y="865031"/>
                  </a:cubicBezTo>
                  <a:lnTo>
                    <a:pt x="26830" y="865031"/>
                  </a:lnTo>
                  <a:cubicBezTo>
                    <a:pt x="12012" y="865031"/>
                    <a:pt x="0" y="853019"/>
                    <a:pt x="0" y="838201"/>
                  </a:cubicBezTo>
                  <a:lnTo>
                    <a:pt x="0" y="26830"/>
                  </a:lnTo>
                  <a:cubicBezTo>
                    <a:pt x="0" y="12012"/>
                    <a:pt x="12012" y="0"/>
                    <a:pt x="26830" y="0"/>
                  </a:cubicBezTo>
                  <a:close/>
                </a:path>
              </a:pathLst>
            </a:custGeom>
            <a:solidFill>
              <a:srgbClr val="000000">
                <a:alpha val="0"/>
              </a:srgbClr>
            </a:solidFill>
            <a:ln w="28575" cap="rnd">
              <a:solidFill>
                <a:srgbClr val="000000"/>
              </a:solidFill>
              <a:prstDash val="solid"/>
              <a:round/>
            </a:ln>
          </p:spPr>
        </p:sp>
        <p:sp>
          <p:nvSpPr>
            <p:cNvPr name="TextBox 4" id="4"/>
            <p:cNvSpPr txBox="true"/>
            <p:nvPr/>
          </p:nvSpPr>
          <p:spPr>
            <a:xfrm>
              <a:off x="0" y="-38100"/>
              <a:ext cx="2963922" cy="903131"/>
            </a:xfrm>
            <a:prstGeom prst="rect">
              <a:avLst/>
            </a:prstGeom>
          </p:spPr>
          <p:txBody>
            <a:bodyPr anchor="ctr" rtlCol="false" tIns="50800" lIns="50800" bIns="50800" rIns="50800"/>
            <a:lstStyle/>
            <a:p>
              <a:pPr algn="ctr">
                <a:lnSpc>
                  <a:spcPts val="2659"/>
                </a:lnSpc>
                <a:spcBef>
                  <a:spcPct val="0"/>
                </a:spcBef>
              </a:pPr>
            </a:p>
          </p:txBody>
        </p:sp>
      </p:grpSp>
      <p:sp>
        <p:nvSpPr>
          <p:cNvPr name="TextBox 5" id="5"/>
          <p:cNvSpPr txBox="true"/>
          <p:nvPr/>
        </p:nvSpPr>
        <p:spPr>
          <a:xfrm rot="0">
            <a:off x="4111581" y="3538829"/>
            <a:ext cx="10346325" cy="1710864"/>
          </a:xfrm>
          <a:prstGeom prst="rect">
            <a:avLst/>
          </a:prstGeom>
        </p:spPr>
        <p:txBody>
          <a:bodyPr anchor="t" rtlCol="false" tIns="0" lIns="0" bIns="0" rIns="0">
            <a:spAutoFit/>
          </a:bodyPr>
          <a:lstStyle/>
          <a:p>
            <a:pPr algn="ctr">
              <a:lnSpc>
                <a:spcPts val="11976"/>
              </a:lnSpc>
            </a:pPr>
            <a:r>
              <a:rPr lang="en-US" sz="11976">
                <a:solidFill>
                  <a:srgbClr val="000000"/>
                </a:solidFill>
                <a:latin typeface="Cubao"/>
                <a:ea typeface="Cubao"/>
                <a:cs typeface="Cubao"/>
                <a:sym typeface="Cubao"/>
              </a:rPr>
              <a:t>THANK YOU</a:t>
            </a:r>
          </a:p>
        </p:txBody>
      </p:sp>
      <p:sp>
        <p:nvSpPr>
          <p:cNvPr name="TextBox 6" id="6"/>
          <p:cNvSpPr txBox="true"/>
          <p:nvPr/>
        </p:nvSpPr>
        <p:spPr>
          <a:xfrm rot="0">
            <a:off x="6304187" y="5133975"/>
            <a:ext cx="5961113" cy="771525"/>
          </a:xfrm>
          <a:prstGeom prst="rect">
            <a:avLst/>
          </a:prstGeom>
        </p:spPr>
        <p:txBody>
          <a:bodyPr anchor="t" rtlCol="false" tIns="0" lIns="0" bIns="0" rIns="0">
            <a:spAutoFit/>
          </a:bodyPr>
          <a:lstStyle/>
          <a:p>
            <a:pPr algn="ctr">
              <a:lnSpc>
                <a:spcPts val="3000"/>
              </a:lnSpc>
            </a:pPr>
            <a:r>
              <a:rPr lang="en-US" b="true" sz="2500">
                <a:solidFill>
                  <a:srgbClr val="000000"/>
                </a:solidFill>
                <a:latin typeface="Be Vietnam Ultra-Bold"/>
                <a:ea typeface="Be Vietnam Ultra-Bold"/>
                <a:cs typeface="Be Vietnam Ultra-Bold"/>
                <a:sym typeface="Be Vietnam Ultra-Bold"/>
              </a:rPr>
              <a:t>THANK YOU FOR YOUR ATT</a:t>
            </a:r>
            <a:r>
              <a:rPr lang="en-US" b="true" sz="2500">
                <a:solidFill>
                  <a:srgbClr val="000000"/>
                </a:solidFill>
                <a:latin typeface="Be Vietnam Ultra-Bold"/>
                <a:ea typeface="Be Vietnam Ultra-Bold"/>
                <a:cs typeface="Be Vietnam Ultra-Bold"/>
                <a:sym typeface="Be Vietnam Ultra-Bold"/>
              </a:rPr>
              <a:t>ENTION AND INVOLVEMENT IN THIS SESSION.</a:t>
            </a:r>
          </a:p>
        </p:txBody>
      </p:sp>
      <p:sp>
        <p:nvSpPr>
          <p:cNvPr name="Freeform 7" id="7"/>
          <p:cNvSpPr/>
          <p:nvPr/>
        </p:nvSpPr>
        <p:spPr>
          <a:xfrm flipH="false" flipV="false" rot="103707">
            <a:off x="10518415" y="-2283329"/>
            <a:ext cx="10210007" cy="4566658"/>
          </a:xfrm>
          <a:custGeom>
            <a:avLst/>
            <a:gdLst/>
            <a:ahLst/>
            <a:cxnLst/>
            <a:rect r="r" b="b" t="t" l="l"/>
            <a:pathLst>
              <a:path h="4566658" w="10210007">
                <a:moveTo>
                  <a:pt x="0" y="0"/>
                </a:moveTo>
                <a:lnTo>
                  <a:pt x="10210008" y="0"/>
                </a:lnTo>
                <a:lnTo>
                  <a:pt x="10210008" y="4566658"/>
                </a:lnTo>
                <a:lnTo>
                  <a:pt x="0" y="456665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103707">
            <a:off x="-1132556" y="7685461"/>
            <a:ext cx="10210007" cy="4566658"/>
          </a:xfrm>
          <a:custGeom>
            <a:avLst/>
            <a:gdLst/>
            <a:ahLst/>
            <a:cxnLst/>
            <a:rect r="r" b="b" t="t" l="l"/>
            <a:pathLst>
              <a:path h="4566658" w="10210007">
                <a:moveTo>
                  <a:pt x="0" y="0"/>
                </a:moveTo>
                <a:lnTo>
                  <a:pt x="10210007" y="0"/>
                </a:lnTo>
                <a:lnTo>
                  <a:pt x="10210007" y="4566658"/>
                </a:lnTo>
                <a:lnTo>
                  <a:pt x="0" y="456665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true" flipV="true" rot="-10800000">
            <a:off x="-129211" y="-307822"/>
            <a:ext cx="3144756" cy="2673043"/>
          </a:xfrm>
          <a:custGeom>
            <a:avLst/>
            <a:gdLst/>
            <a:ahLst/>
            <a:cxnLst/>
            <a:rect r="r" b="b" t="t" l="l"/>
            <a:pathLst>
              <a:path h="2673043" w="3144756">
                <a:moveTo>
                  <a:pt x="3144757" y="2673044"/>
                </a:moveTo>
                <a:lnTo>
                  <a:pt x="0" y="2673044"/>
                </a:lnTo>
                <a:lnTo>
                  <a:pt x="0" y="0"/>
                </a:lnTo>
                <a:lnTo>
                  <a:pt x="3144757" y="0"/>
                </a:lnTo>
                <a:lnTo>
                  <a:pt x="3144757" y="2673044"/>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16521339" y="2846901"/>
            <a:ext cx="4974750" cy="5742857"/>
          </a:xfrm>
          <a:custGeom>
            <a:avLst/>
            <a:gdLst/>
            <a:ahLst/>
            <a:cxnLst/>
            <a:rect r="r" b="b" t="t" l="l"/>
            <a:pathLst>
              <a:path h="5742857" w="4974750">
                <a:moveTo>
                  <a:pt x="0" y="0"/>
                </a:moveTo>
                <a:lnTo>
                  <a:pt x="4974749" y="0"/>
                </a:lnTo>
                <a:lnTo>
                  <a:pt x="4974749" y="5742856"/>
                </a:lnTo>
                <a:lnTo>
                  <a:pt x="0" y="5742856"/>
                </a:lnTo>
                <a:lnTo>
                  <a:pt x="0" y="0"/>
                </a:lnTo>
                <a:close/>
              </a:path>
            </a:pathLst>
          </a:custGeom>
          <a:blipFill>
            <a:blip r:embed="rId6">
              <a:alphaModFix amt="40000"/>
              <a:extLst>
                <a:ext uri="{96DAC541-7B7A-43D3-8B79-37D633B846F1}">
                  <asvg:svgBlip xmlns:asvg="http://schemas.microsoft.com/office/drawing/2016/SVG/main" r:embed="rId7"/>
                </a:ext>
              </a:extLst>
            </a:blip>
            <a:stretch>
              <a:fillRect l="0" t="0" r="0" b="0"/>
            </a:stretch>
          </a:blipFill>
        </p:spPr>
      </p:sp>
      <p:sp>
        <p:nvSpPr>
          <p:cNvPr name="Freeform 11" id="11"/>
          <p:cNvSpPr/>
          <p:nvPr/>
        </p:nvSpPr>
        <p:spPr>
          <a:xfrm flipH="false" flipV="false" rot="-10800000">
            <a:off x="15143244" y="7921778"/>
            <a:ext cx="3144756" cy="2673043"/>
          </a:xfrm>
          <a:custGeom>
            <a:avLst/>
            <a:gdLst/>
            <a:ahLst/>
            <a:cxnLst/>
            <a:rect r="r" b="b" t="t" l="l"/>
            <a:pathLst>
              <a:path h="2673043" w="3144756">
                <a:moveTo>
                  <a:pt x="0" y="0"/>
                </a:moveTo>
                <a:lnTo>
                  <a:pt x="3144756" y="0"/>
                </a:lnTo>
                <a:lnTo>
                  <a:pt x="3144756" y="2673044"/>
                </a:lnTo>
                <a:lnTo>
                  <a:pt x="0" y="267304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2" id="12"/>
          <p:cNvSpPr/>
          <p:nvPr/>
        </p:nvSpPr>
        <p:spPr>
          <a:xfrm flipH="false" flipV="false" rot="0">
            <a:off x="3015546" y="-2787751"/>
            <a:ext cx="5033394" cy="4114800"/>
          </a:xfrm>
          <a:custGeom>
            <a:avLst/>
            <a:gdLst/>
            <a:ahLst/>
            <a:cxnLst/>
            <a:rect r="r" b="b" t="t" l="l"/>
            <a:pathLst>
              <a:path h="4114800" w="5033394">
                <a:moveTo>
                  <a:pt x="0" y="0"/>
                </a:moveTo>
                <a:lnTo>
                  <a:pt x="5033394" y="0"/>
                </a:lnTo>
                <a:lnTo>
                  <a:pt x="5033394" y="4114800"/>
                </a:lnTo>
                <a:lnTo>
                  <a:pt x="0" y="4114800"/>
                </a:lnTo>
                <a:lnTo>
                  <a:pt x="0" y="0"/>
                </a:lnTo>
                <a:close/>
              </a:path>
            </a:pathLst>
          </a:custGeom>
          <a:blipFill>
            <a:blip r:embed="rId8">
              <a:alphaModFix amt="40000"/>
              <a:extLst>
                <a:ext uri="{96DAC541-7B7A-43D3-8B79-37D633B846F1}">
                  <asvg:svgBlip xmlns:asvg="http://schemas.microsoft.com/office/drawing/2016/SVG/main" r:embed="rId9"/>
                </a:ext>
              </a:extLst>
            </a:blip>
            <a:stretch>
              <a:fillRect l="0" t="0" r="0" b="0"/>
            </a:stretch>
          </a:blipFill>
          <a:ln cap="sq">
            <a:noFill/>
            <a:prstDash val="solid"/>
            <a:miter/>
          </a:ln>
        </p:spPr>
      </p:sp>
      <p:sp>
        <p:nvSpPr>
          <p:cNvPr name="Freeform 13" id="13"/>
          <p:cNvSpPr/>
          <p:nvPr/>
        </p:nvSpPr>
        <p:spPr>
          <a:xfrm flipH="false" flipV="false" rot="0">
            <a:off x="10109849" y="9258300"/>
            <a:ext cx="5033394" cy="4114800"/>
          </a:xfrm>
          <a:custGeom>
            <a:avLst/>
            <a:gdLst/>
            <a:ahLst/>
            <a:cxnLst/>
            <a:rect r="r" b="b" t="t" l="l"/>
            <a:pathLst>
              <a:path h="4114800" w="5033394">
                <a:moveTo>
                  <a:pt x="0" y="0"/>
                </a:moveTo>
                <a:lnTo>
                  <a:pt x="5033395" y="0"/>
                </a:lnTo>
                <a:lnTo>
                  <a:pt x="5033395" y="4114800"/>
                </a:lnTo>
                <a:lnTo>
                  <a:pt x="0" y="4114800"/>
                </a:lnTo>
                <a:lnTo>
                  <a:pt x="0" y="0"/>
                </a:lnTo>
                <a:close/>
              </a:path>
            </a:pathLst>
          </a:custGeom>
          <a:blipFill>
            <a:blip r:embed="rId8">
              <a:alphaModFix amt="40000"/>
              <a:extLst>
                <a:ext uri="{96DAC541-7B7A-43D3-8B79-37D633B846F1}">
                  <asvg:svgBlip xmlns:asvg="http://schemas.microsoft.com/office/drawing/2016/SVG/main" r:embed="rId9"/>
                </a:ext>
              </a:extLst>
            </a:blip>
            <a:stretch>
              <a:fillRect l="0" t="0" r="0" b="0"/>
            </a:stretch>
          </a:blipFill>
          <a:ln cap="sq">
            <a:noFill/>
            <a:prstDash val="solid"/>
            <a:miter/>
          </a:ln>
        </p:spPr>
      </p:sp>
      <p:sp>
        <p:nvSpPr>
          <p:cNvPr name="Freeform 14" id="14"/>
          <p:cNvSpPr/>
          <p:nvPr/>
        </p:nvSpPr>
        <p:spPr>
          <a:xfrm flipH="false" flipV="false" rot="0">
            <a:off x="-3686479" y="1465683"/>
            <a:ext cx="4974750" cy="5742857"/>
          </a:xfrm>
          <a:custGeom>
            <a:avLst/>
            <a:gdLst/>
            <a:ahLst/>
            <a:cxnLst/>
            <a:rect r="r" b="b" t="t" l="l"/>
            <a:pathLst>
              <a:path h="5742857" w="4974750">
                <a:moveTo>
                  <a:pt x="0" y="0"/>
                </a:moveTo>
                <a:lnTo>
                  <a:pt x="4974749" y="0"/>
                </a:lnTo>
                <a:lnTo>
                  <a:pt x="4974749" y="5742856"/>
                </a:lnTo>
                <a:lnTo>
                  <a:pt x="0" y="5742856"/>
                </a:lnTo>
                <a:lnTo>
                  <a:pt x="0" y="0"/>
                </a:lnTo>
                <a:close/>
              </a:path>
            </a:pathLst>
          </a:custGeom>
          <a:blipFill>
            <a:blip r:embed="rId6">
              <a:alphaModFix amt="40000"/>
              <a:extLst>
                <a:ext uri="{96DAC541-7B7A-43D3-8B79-37D633B846F1}">
                  <asvg:svgBlip xmlns:asvg="http://schemas.microsoft.com/office/drawing/2016/SVG/main" r:embed="rId7"/>
                </a:ext>
              </a:extLst>
            </a:blip>
            <a:stretch>
              <a:fillRect l="0" t="0" r="0" b="0"/>
            </a:stretch>
          </a:blipFill>
        </p:spPr>
      </p:sp>
      <p:sp>
        <p:nvSpPr>
          <p:cNvPr name="TextBox 15" id="15"/>
          <p:cNvSpPr txBox="true"/>
          <p:nvPr/>
        </p:nvSpPr>
        <p:spPr>
          <a:xfrm rot="0">
            <a:off x="13258397" y="7625037"/>
            <a:ext cx="3024849" cy="1180465"/>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a:ea typeface="Canva Sans"/>
                <a:cs typeface="Canva Sans"/>
                <a:sym typeface="Canva Sans"/>
              </a:rPr>
              <a:t>--Deepak Rana</a:t>
            </a:r>
          </a:p>
          <a:p>
            <a:pPr algn="ctr">
              <a:lnSpc>
                <a:spcPts val="4759"/>
              </a:lnSpc>
            </a:pPr>
            <a:r>
              <a:rPr lang="en-US" sz="3399">
                <a:solidFill>
                  <a:srgbClr val="000000"/>
                </a:solidFill>
                <a:latin typeface="Canva Sans"/>
                <a:ea typeface="Canva Sans"/>
                <a:cs typeface="Canva Sans"/>
                <a:sym typeface="Canva Sans"/>
              </a:rPr>
              <a:t>  BCA 6</a:t>
            </a:r>
            <a:r>
              <a:rPr lang="en-US" sz="3399">
                <a:solidFill>
                  <a:srgbClr val="000000"/>
                </a:solidFill>
                <a:latin typeface="Canva Sans"/>
                <a:ea typeface="Canva Sans"/>
                <a:cs typeface="Canva Sans"/>
                <a:sym typeface="Canva Sans"/>
              </a:rPr>
              <a:t>th</a:t>
            </a:r>
            <a:r>
              <a:rPr lang="en-US" sz="3399">
                <a:solidFill>
                  <a:srgbClr val="000000"/>
                </a:solidFill>
                <a:latin typeface="Canva Sans"/>
                <a:ea typeface="Canva Sans"/>
                <a:cs typeface="Canva Sans"/>
                <a:sym typeface="Canva Sans"/>
              </a:rPr>
              <a:t> Sem</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03707">
            <a:off x="12154296" y="7366724"/>
            <a:ext cx="10210007" cy="4566658"/>
          </a:xfrm>
          <a:custGeom>
            <a:avLst/>
            <a:gdLst/>
            <a:ahLst/>
            <a:cxnLst/>
            <a:rect r="r" b="b" t="t" l="l"/>
            <a:pathLst>
              <a:path h="4566658" w="10210007">
                <a:moveTo>
                  <a:pt x="0" y="0"/>
                </a:moveTo>
                <a:lnTo>
                  <a:pt x="10210008" y="0"/>
                </a:lnTo>
                <a:lnTo>
                  <a:pt x="10210008" y="4566657"/>
                </a:lnTo>
                <a:lnTo>
                  <a:pt x="0" y="456665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03707">
            <a:off x="-6868624" y="-2566040"/>
            <a:ext cx="10210007" cy="4566658"/>
          </a:xfrm>
          <a:custGeom>
            <a:avLst/>
            <a:gdLst/>
            <a:ahLst/>
            <a:cxnLst/>
            <a:rect r="r" b="b" t="t" l="l"/>
            <a:pathLst>
              <a:path h="4566658" w="10210007">
                <a:moveTo>
                  <a:pt x="0" y="0"/>
                </a:moveTo>
                <a:lnTo>
                  <a:pt x="10210007" y="0"/>
                </a:lnTo>
                <a:lnTo>
                  <a:pt x="10210007" y="4566658"/>
                </a:lnTo>
                <a:lnTo>
                  <a:pt x="0" y="456665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2516697" y="6061257"/>
            <a:ext cx="5033394" cy="4114800"/>
          </a:xfrm>
          <a:custGeom>
            <a:avLst/>
            <a:gdLst/>
            <a:ahLst/>
            <a:cxnLst/>
            <a:rect r="r" b="b" t="t" l="l"/>
            <a:pathLst>
              <a:path h="4114800" w="5033394">
                <a:moveTo>
                  <a:pt x="0" y="0"/>
                </a:moveTo>
                <a:lnTo>
                  <a:pt x="5033394" y="0"/>
                </a:lnTo>
                <a:lnTo>
                  <a:pt x="5033394" y="4114800"/>
                </a:lnTo>
                <a:lnTo>
                  <a:pt x="0" y="4114800"/>
                </a:lnTo>
                <a:lnTo>
                  <a:pt x="0" y="0"/>
                </a:lnTo>
                <a:close/>
              </a:path>
            </a:pathLst>
          </a:custGeom>
          <a:blipFill>
            <a:blip r:embed="rId4">
              <a:alphaModFix amt="40000"/>
              <a:extLst>
                <a:ext uri="{96DAC541-7B7A-43D3-8B79-37D633B846F1}">
                  <asvg:svgBlip xmlns:asvg="http://schemas.microsoft.com/office/drawing/2016/SVG/main" r:embed="rId5"/>
                </a:ext>
              </a:extLst>
            </a:blip>
            <a:stretch>
              <a:fillRect l="0" t="0" r="0" b="0"/>
            </a:stretch>
          </a:blipFill>
          <a:ln cap="sq">
            <a:noFill/>
            <a:prstDash val="solid"/>
            <a:miter/>
          </a:ln>
        </p:spPr>
      </p:sp>
      <p:grpSp>
        <p:nvGrpSpPr>
          <p:cNvPr name="Group 5" id="5"/>
          <p:cNvGrpSpPr/>
          <p:nvPr/>
        </p:nvGrpSpPr>
        <p:grpSpPr>
          <a:xfrm rot="0">
            <a:off x="461550" y="5716426"/>
            <a:ext cx="16535965" cy="3330025"/>
            <a:chOff x="0" y="0"/>
            <a:chExt cx="4355151" cy="877044"/>
          </a:xfrm>
        </p:grpSpPr>
        <p:sp>
          <p:nvSpPr>
            <p:cNvPr name="Freeform 6" id="6"/>
            <p:cNvSpPr/>
            <p:nvPr/>
          </p:nvSpPr>
          <p:spPr>
            <a:xfrm flipH="false" flipV="false" rot="0">
              <a:off x="0" y="0"/>
              <a:ext cx="4355151" cy="877044"/>
            </a:xfrm>
            <a:custGeom>
              <a:avLst/>
              <a:gdLst/>
              <a:ahLst/>
              <a:cxnLst/>
              <a:rect r="r" b="b" t="t" l="l"/>
              <a:pathLst>
                <a:path h="877044" w="4355151">
                  <a:moveTo>
                    <a:pt x="18259" y="0"/>
                  </a:moveTo>
                  <a:lnTo>
                    <a:pt x="4336892" y="0"/>
                  </a:lnTo>
                  <a:cubicBezTo>
                    <a:pt x="4341735" y="0"/>
                    <a:pt x="4346379" y="1924"/>
                    <a:pt x="4349803" y="5348"/>
                  </a:cubicBezTo>
                  <a:cubicBezTo>
                    <a:pt x="4353227" y="8772"/>
                    <a:pt x="4355151" y="13417"/>
                    <a:pt x="4355151" y="18259"/>
                  </a:cubicBezTo>
                  <a:lnTo>
                    <a:pt x="4355151" y="858784"/>
                  </a:lnTo>
                  <a:cubicBezTo>
                    <a:pt x="4355151" y="863627"/>
                    <a:pt x="4353227" y="868271"/>
                    <a:pt x="4349803" y="871696"/>
                  </a:cubicBezTo>
                  <a:cubicBezTo>
                    <a:pt x="4346379" y="875120"/>
                    <a:pt x="4341735" y="877044"/>
                    <a:pt x="4336892" y="877044"/>
                  </a:cubicBezTo>
                  <a:lnTo>
                    <a:pt x="18259" y="877044"/>
                  </a:lnTo>
                  <a:cubicBezTo>
                    <a:pt x="13417" y="877044"/>
                    <a:pt x="8772" y="875120"/>
                    <a:pt x="5348" y="871696"/>
                  </a:cubicBezTo>
                  <a:cubicBezTo>
                    <a:pt x="1924" y="868271"/>
                    <a:pt x="0" y="863627"/>
                    <a:pt x="0" y="858784"/>
                  </a:cubicBezTo>
                  <a:lnTo>
                    <a:pt x="0" y="18259"/>
                  </a:lnTo>
                  <a:cubicBezTo>
                    <a:pt x="0" y="13417"/>
                    <a:pt x="1924" y="8772"/>
                    <a:pt x="5348" y="5348"/>
                  </a:cubicBezTo>
                  <a:cubicBezTo>
                    <a:pt x="8772" y="1924"/>
                    <a:pt x="13417" y="0"/>
                    <a:pt x="18259" y="0"/>
                  </a:cubicBezTo>
                  <a:close/>
                </a:path>
              </a:pathLst>
            </a:custGeom>
            <a:solidFill>
              <a:srgbClr val="FFFFFF"/>
            </a:solidFill>
            <a:ln w="28575" cap="rnd">
              <a:solidFill>
                <a:srgbClr val="000000"/>
              </a:solidFill>
              <a:prstDash val="solid"/>
              <a:round/>
            </a:ln>
          </p:spPr>
        </p:sp>
        <p:sp>
          <p:nvSpPr>
            <p:cNvPr name="TextBox 7" id="7"/>
            <p:cNvSpPr txBox="true"/>
            <p:nvPr/>
          </p:nvSpPr>
          <p:spPr>
            <a:xfrm>
              <a:off x="0" y="-38100"/>
              <a:ext cx="4355151" cy="915144"/>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8729533" y="1028700"/>
            <a:ext cx="828935" cy="230595"/>
          </a:xfrm>
          <a:custGeom>
            <a:avLst/>
            <a:gdLst/>
            <a:ahLst/>
            <a:cxnLst/>
            <a:rect r="r" b="b" t="t" l="l"/>
            <a:pathLst>
              <a:path h="230595" w="828935">
                <a:moveTo>
                  <a:pt x="0" y="0"/>
                </a:moveTo>
                <a:lnTo>
                  <a:pt x="828934" y="0"/>
                </a:lnTo>
                <a:lnTo>
                  <a:pt x="828934" y="230595"/>
                </a:lnTo>
                <a:lnTo>
                  <a:pt x="0" y="23059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0">
            <a:off x="8574955" y="-4778614"/>
            <a:ext cx="4974750" cy="5742857"/>
          </a:xfrm>
          <a:custGeom>
            <a:avLst/>
            <a:gdLst/>
            <a:ahLst/>
            <a:cxnLst/>
            <a:rect r="r" b="b" t="t" l="l"/>
            <a:pathLst>
              <a:path h="5742857" w="4974750">
                <a:moveTo>
                  <a:pt x="0" y="0"/>
                </a:moveTo>
                <a:lnTo>
                  <a:pt x="4974750" y="0"/>
                </a:lnTo>
                <a:lnTo>
                  <a:pt x="4974750" y="5742856"/>
                </a:lnTo>
                <a:lnTo>
                  <a:pt x="0" y="5742856"/>
                </a:lnTo>
                <a:lnTo>
                  <a:pt x="0" y="0"/>
                </a:lnTo>
                <a:close/>
              </a:path>
            </a:pathLst>
          </a:custGeom>
          <a:blipFill>
            <a:blip r:embed="rId8">
              <a:alphaModFix amt="40000"/>
              <a:extLst>
                <a:ext uri="{96DAC541-7B7A-43D3-8B79-37D633B846F1}">
                  <asvg:svgBlip xmlns:asvg="http://schemas.microsoft.com/office/drawing/2016/SVG/main" r:embed="rId9"/>
                </a:ext>
              </a:extLst>
            </a:blip>
            <a:stretch>
              <a:fillRect l="0" t="0" r="0" b="0"/>
            </a:stretch>
          </a:blipFill>
        </p:spPr>
      </p:sp>
      <p:grpSp>
        <p:nvGrpSpPr>
          <p:cNvPr name="Group 10" id="10"/>
          <p:cNvGrpSpPr/>
          <p:nvPr/>
        </p:nvGrpSpPr>
        <p:grpSpPr>
          <a:xfrm rot="0">
            <a:off x="1028700" y="5870484"/>
            <a:ext cx="3356415" cy="603432"/>
            <a:chOff x="0" y="0"/>
            <a:chExt cx="883994" cy="158929"/>
          </a:xfrm>
        </p:grpSpPr>
        <p:sp>
          <p:nvSpPr>
            <p:cNvPr name="Freeform 11" id="11"/>
            <p:cNvSpPr/>
            <p:nvPr/>
          </p:nvSpPr>
          <p:spPr>
            <a:xfrm flipH="false" flipV="false" rot="0">
              <a:off x="0" y="0"/>
              <a:ext cx="883994" cy="158929"/>
            </a:xfrm>
            <a:custGeom>
              <a:avLst/>
              <a:gdLst/>
              <a:ahLst/>
              <a:cxnLst/>
              <a:rect r="r" b="b" t="t" l="l"/>
              <a:pathLst>
                <a:path h="158929" w="883994">
                  <a:moveTo>
                    <a:pt x="79464" y="0"/>
                  </a:moveTo>
                  <a:lnTo>
                    <a:pt x="804530" y="0"/>
                  </a:lnTo>
                  <a:cubicBezTo>
                    <a:pt x="825605" y="0"/>
                    <a:pt x="845817" y="8372"/>
                    <a:pt x="860720" y="23275"/>
                  </a:cubicBezTo>
                  <a:cubicBezTo>
                    <a:pt x="875622" y="38177"/>
                    <a:pt x="883994" y="58389"/>
                    <a:pt x="883994" y="79464"/>
                  </a:cubicBezTo>
                  <a:lnTo>
                    <a:pt x="883994" y="79464"/>
                  </a:lnTo>
                  <a:cubicBezTo>
                    <a:pt x="883994" y="100540"/>
                    <a:pt x="875622" y="120752"/>
                    <a:pt x="860720" y="135654"/>
                  </a:cubicBezTo>
                  <a:cubicBezTo>
                    <a:pt x="845817" y="150556"/>
                    <a:pt x="825605" y="158929"/>
                    <a:pt x="804530" y="158929"/>
                  </a:cubicBezTo>
                  <a:lnTo>
                    <a:pt x="79464" y="158929"/>
                  </a:lnTo>
                  <a:cubicBezTo>
                    <a:pt x="58389" y="158929"/>
                    <a:pt x="38177" y="150556"/>
                    <a:pt x="23275" y="135654"/>
                  </a:cubicBezTo>
                  <a:cubicBezTo>
                    <a:pt x="8372" y="120752"/>
                    <a:pt x="0" y="100540"/>
                    <a:pt x="0" y="79464"/>
                  </a:cubicBezTo>
                  <a:lnTo>
                    <a:pt x="0" y="79464"/>
                  </a:lnTo>
                  <a:cubicBezTo>
                    <a:pt x="0" y="58389"/>
                    <a:pt x="8372" y="38177"/>
                    <a:pt x="23275" y="23275"/>
                  </a:cubicBezTo>
                  <a:cubicBezTo>
                    <a:pt x="38177" y="8372"/>
                    <a:pt x="58389" y="0"/>
                    <a:pt x="79464" y="0"/>
                  </a:cubicBezTo>
                  <a:close/>
                </a:path>
              </a:pathLst>
            </a:custGeom>
            <a:solidFill>
              <a:srgbClr val="98D0F0"/>
            </a:solidFill>
          </p:spPr>
        </p:sp>
        <p:sp>
          <p:nvSpPr>
            <p:cNvPr name="TextBox 12" id="12"/>
            <p:cNvSpPr txBox="true"/>
            <p:nvPr/>
          </p:nvSpPr>
          <p:spPr>
            <a:xfrm>
              <a:off x="0" y="38100"/>
              <a:ext cx="883994" cy="120829"/>
            </a:xfrm>
            <a:prstGeom prst="rect">
              <a:avLst/>
            </a:prstGeom>
          </p:spPr>
          <p:txBody>
            <a:bodyPr anchor="ctr" rtlCol="false" tIns="50800" lIns="50800" bIns="50800" rIns="50800"/>
            <a:lstStyle/>
            <a:p>
              <a:pPr algn="ctr">
                <a:lnSpc>
                  <a:spcPts val="2500"/>
                </a:lnSpc>
              </a:pPr>
            </a:p>
          </p:txBody>
        </p:sp>
      </p:grpSp>
      <p:grpSp>
        <p:nvGrpSpPr>
          <p:cNvPr name="Group 13" id="13"/>
          <p:cNvGrpSpPr/>
          <p:nvPr/>
        </p:nvGrpSpPr>
        <p:grpSpPr>
          <a:xfrm rot="0">
            <a:off x="5255706" y="5952988"/>
            <a:ext cx="3179341" cy="603432"/>
            <a:chOff x="0" y="0"/>
            <a:chExt cx="837357" cy="158929"/>
          </a:xfrm>
        </p:grpSpPr>
        <p:sp>
          <p:nvSpPr>
            <p:cNvPr name="Freeform 14" id="14"/>
            <p:cNvSpPr/>
            <p:nvPr/>
          </p:nvSpPr>
          <p:spPr>
            <a:xfrm flipH="false" flipV="false" rot="0">
              <a:off x="0" y="0"/>
              <a:ext cx="837357" cy="158929"/>
            </a:xfrm>
            <a:custGeom>
              <a:avLst/>
              <a:gdLst/>
              <a:ahLst/>
              <a:cxnLst/>
              <a:rect r="r" b="b" t="t" l="l"/>
              <a:pathLst>
                <a:path h="158929" w="837357">
                  <a:moveTo>
                    <a:pt x="79464" y="0"/>
                  </a:moveTo>
                  <a:lnTo>
                    <a:pt x="757893" y="0"/>
                  </a:lnTo>
                  <a:cubicBezTo>
                    <a:pt x="778968" y="0"/>
                    <a:pt x="799180" y="8372"/>
                    <a:pt x="814083" y="23275"/>
                  </a:cubicBezTo>
                  <a:cubicBezTo>
                    <a:pt x="828985" y="38177"/>
                    <a:pt x="837357" y="58389"/>
                    <a:pt x="837357" y="79464"/>
                  </a:cubicBezTo>
                  <a:lnTo>
                    <a:pt x="837357" y="79464"/>
                  </a:lnTo>
                  <a:cubicBezTo>
                    <a:pt x="837357" y="100540"/>
                    <a:pt x="828985" y="120752"/>
                    <a:pt x="814083" y="135654"/>
                  </a:cubicBezTo>
                  <a:cubicBezTo>
                    <a:pt x="799180" y="150556"/>
                    <a:pt x="778968" y="158929"/>
                    <a:pt x="757893" y="158929"/>
                  </a:cubicBezTo>
                  <a:lnTo>
                    <a:pt x="79464" y="158929"/>
                  </a:lnTo>
                  <a:cubicBezTo>
                    <a:pt x="58389" y="158929"/>
                    <a:pt x="38177" y="150556"/>
                    <a:pt x="23275" y="135654"/>
                  </a:cubicBezTo>
                  <a:cubicBezTo>
                    <a:pt x="8372" y="120752"/>
                    <a:pt x="0" y="100540"/>
                    <a:pt x="0" y="79464"/>
                  </a:cubicBezTo>
                  <a:lnTo>
                    <a:pt x="0" y="79464"/>
                  </a:lnTo>
                  <a:cubicBezTo>
                    <a:pt x="0" y="58389"/>
                    <a:pt x="8372" y="38177"/>
                    <a:pt x="23275" y="23275"/>
                  </a:cubicBezTo>
                  <a:cubicBezTo>
                    <a:pt x="38177" y="8372"/>
                    <a:pt x="58389" y="0"/>
                    <a:pt x="79464" y="0"/>
                  </a:cubicBezTo>
                  <a:close/>
                </a:path>
              </a:pathLst>
            </a:custGeom>
            <a:solidFill>
              <a:srgbClr val="98D0F0"/>
            </a:solidFill>
          </p:spPr>
        </p:sp>
        <p:sp>
          <p:nvSpPr>
            <p:cNvPr name="TextBox 15" id="15"/>
            <p:cNvSpPr txBox="true"/>
            <p:nvPr/>
          </p:nvSpPr>
          <p:spPr>
            <a:xfrm>
              <a:off x="0" y="38100"/>
              <a:ext cx="837357" cy="120829"/>
            </a:xfrm>
            <a:prstGeom prst="rect">
              <a:avLst/>
            </a:prstGeom>
          </p:spPr>
          <p:txBody>
            <a:bodyPr anchor="ctr" rtlCol="false" tIns="50800" lIns="50800" bIns="50800" rIns="50800"/>
            <a:lstStyle/>
            <a:p>
              <a:pPr algn="ctr">
                <a:lnSpc>
                  <a:spcPts val="2500"/>
                </a:lnSpc>
              </a:pPr>
            </a:p>
          </p:txBody>
        </p:sp>
      </p:grpSp>
      <p:grpSp>
        <p:nvGrpSpPr>
          <p:cNvPr name="Group 16" id="16"/>
          <p:cNvGrpSpPr/>
          <p:nvPr/>
        </p:nvGrpSpPr>
        <p:grpSpPr>
          <a:xfrm rot="0">
            <a:off x="9635198" y="5950041"/>
            <a:ext cx="3086100" cy="603432"/>
            <a:chOff x="0" y="0"/>
            <a:chExt cx="812800" cy="158929"/>
          </a:xfrm>
        </p:grpSpPr>
        <p:sp>
          <p:nvSpPr>
            <p:cNvPr name="Freeform 17" id="17"/>
            <p:cNvSpPr/>
            <p:nvPr/>
          </p:nvSpPr>
          <p:spPr>
            <a:xfrm flipH="false" flipV="false" rot="0">
              <a:off x="0" y="0"/>
              <a:ext cx="812800" cy="158929"/>
            </a:xfrm>
            <a:custGeom>
              <a:avLst/>
              <a:gdLst/>
              <a:ahLst/>
              <a:cxnLst/>
              <a:rect r="r" b="b" t="t" l="l"/>
              <a:pathLst>
                <a:path h="158929" w="812800">
                  <a:moveTo>
                    <a:pt x="79464" y="0"/>
                  </a:moveTo>
                  <a:lnTo>
                    <a:pt x="733336" y="0"/>
                  </a:lnTo>
                  <a:cubicBezTo>
                    <a:pt x="754411" y="0"/>
                    <a:pt x="774623" y="8372"/>
                    <a:pt x="789525" y="23275"/>
                  </a:cubicBezTo>
                  <a:cubicBezTo>
                    <a:pt x="804428" y="38177"/>
                    <a:pt x="812800" y="58389"/>
                    <a:pt x="812800" y="79464"/>
                  </a:cubicBezTo>
                  <a:lnTo>
                    <a:pt x="812800" y="79464"/>
                  </a:lnTo>
                  <a:cubicBezTo>
                    <a:pt x="812800" y="100540"/>
                    <a:pt x="804428" y="120752"/>
                    <a:pt x="789525" y="135654"/>
                  </a:cubicBezTo>
                  <a:cubicBezTo>
                    <a:pt x="774623" y="150556"/>
                    <a:pt x="754411" y="158929"/>
                    <a:pt x="733336" y="158929"/>
                  </a:cubicBezTo>
                  <a:lnTo>
                    <a:pt x="79464" y="158929"/>
                  </a:lnTo>
                  <a:cubicBezTo>
                    <a:pt x="58389" y="158929"/>
                    <a:pt x="38177" y="150556"/>
                    <a:pt x="23275" y="135654"/>
                  </a:cubicBezTo>
                  <a:cubicBezTo>
                    <a:pt x="8372" y="120752"/>
                    <a:pt x="0" y="100540"/>
                    <a:pt x="0" y="79464"/>
                  </a:cubicBezTo>
                  <a:lnTo>
                    <a:pt x="0" y="79464"/>
                  </a:lnTo>
                  <a:cubicBezTo>
                    <a:pt x="0" y="58389"/>
                    <a:pt x="8372" y="38177"/>
                    <a:pt x="23275" y="23275"/>
                  </a:cubicBezTo>
                  <a:cubicBezTo>
                    <a:pt x="38177" y="8372"/>
                    <a:pt x="58389" y="0"/>
                    <a:pt x="79464" y="0"/>
                  </a:cubicBezTo>
                  <a:close/>
                </a:path>
              </a:pathLst>
            </a:custGeom>
            <a:solidFill>
              <a:srgbClr val="98D0F0"/>
            </a:solidFill>
          </p:spPr>
        </p:sp>
        <p:sp>
          <p:nvSpPr>
            <p:cNvPr name="TextBox 18" id="18"/>
            <p:cNvSpPr txBox="true"/>
            <p:nvPr/>
          </p:nvSpPr>
          <p:spPr>
            <a:xfrm>
              <a:off x="0" y="38100"/>
              <a:ext cx="812800" cy="120829"/>
            </a:xfrm>
            <a:prstGeom prst="rect">
              <a:avLst/>
            </a:prstGeom>
          </p:spPr>
          <p:txBody>
            <a:bodyPr anchor="ctr" rtlCol="false" tIns="50800" lIns="50800" bIns="50800" rIns="50800"/>
            <a:lstStyle/>
            <a:p>
              <a:pPr algn="ctr">
                <a:lnSpc>
                  <a:spcPts val="2500"/>
                </a:lnSpc>
              </a:pPr>
            </a:p>
          </p:txBody>
        </p:sp>
      </p:grpSp>
      <p:grpSp>
        <p:nvGrpSpPr>
          <p:cNvPr name="Group 19" id="19"/>
          <p:cNvGrpSpPr/>
          <p:nvPr/>
        </p:nvGrpSpPr>
        <p:grpSpPr>
          <a:xfrm rot="0">
            <a:off x="13549705" y="5870484"/>
            <a:ext cx="2750833" cy="905148"/>
            <a:chOff x="0" y="0"/>
            <a:chExt cx="724499" cy="238393"/>
          </a:xfrm>
        </p:grpSpPr>
        <p:sp>
          <p:nvSpPr>
            <p:cNvPr name="Freeform 20" id="20"/>
            <p:cNvSpPr/>
            <p:nvPr/>
          </p:nvSpPr>
          <p:spPr>
            <a:xfrm flipH="false" flipV="false" rot="0">
              <a:off x="0" y="0"/>
              <a:ext cx="724499" cy="238393"/>
            </a:xfrm>
            <a:custGeom>
              <a:avLst/>
              <a:gdLst/>
              <a:ahLst/>
              <a:cxnLst/>
              <a:rect r="r" b="b" t="t" l="l"/>
              <a:pathLst>
                <a:path h="238393" w="724499">
                  <a:moveTo>
                    <a:pt x="119196" y="0"/>
                  </a:moveTo>
                  <a:lnTo>
                    <a:pt x="605303" y="0"/>
                  </a:lnTo>
                  <a:cubicBezTo>
                    <a:pt x="636916" y="0"/>
                    <a:pt x="667234" y="12558"/>
                    <a:pt x="689587" y="34912"/>
                  </a:cubicBezTo>
                  <a:cubicBezTo>
                    <a:pt x="711941" y="57265"/>
                    <a:pt x="724499" y="87584"/>
                    <a:pt x="724499" y="119196"/>
                  </a:cubicBezTo>
                  <a:lnTo>
                    <a:pt x="724499" y="119196"/>
                  </a:lnTo>
                  <a:cubicBezTo>
                    <a:pt x="724499" y="150809"/>
                    <a:pt x="711941" y="181127"/>
                    <a:pt x="689587" y="203481"/>
                  </a:cubicBezTo>
                  <a:cubicBezTo>
                    <a:pt x="667234" y="225835"/>
                    <a:pt x="636916" y="238393"/>
                    <a:pt x="605303" y="238393"/>
                  </a:cubicBezTo>
                  <a:lnTo>
                    <a:pt x="119196" y="238393"/>
                  </a:lnTo>
                  <a:cubicBezTo>
                    <a:pt x="87584" y="238393"/>
                    <a:pt x="57265" y="225835"/>
                    <a:pt x="34912" y="203481"/>
                  </a:cubicBezTo>
                  <a:cubicBezTo>
                    <a:pt x="12558" y="181127"/>
                    <a:pt x="0" y="150809"/>
                    <a:pt x="0" y="119196"/>
                  </a:cubicBezTo>
                  <a:lnTo>
                    <a:pt x="0" y="119196"/>
                  </a:lnTo>
                  <a:cubicBezTo>
                    <a:pt x="0" y="87584"/>
                    <a:pt x="12558" y="57265"/>
                    <a:pt x="34912" y="34912"/>
                  </a:cubicBezTo>
                  <a:cubicBezTo>
                    <a:pt x="57265" y="12558"/>
                    <a:pt x="87584" y="0"/>
                    <a:pt x="119196" y="0"/>
                  </a:cubicBezTo>
                  <a:close/>
                </a:path>
              </a:pathLst>
            </a:custGeom>
            <a:solidFill>
              <a:srgbClr val="98D0F0"/>
            </a:solidFill>
          </p:spPr>
        </p:sp>
        <p:sp>
          <p:nvSpPr>
            <p:cNvPr name="TextBox 21" id="21"/>
            <p:cNvSpPr txBox="true"/>
            <p:nvPr/>
          </p:nvSpPr>
          <p:spPr>
            <a:xfrm>
              <a:off x="0" y="38100"/>
              <a:ext cx="724499" cy="200293"/>
            </a:xfrm>
            <a:prstGeom prst="rect">
              <a:avLst/>
            </a:prstGeom>
          </p:spPr>
          <p:txBody>
            <a:bodyPr anchor="ctr" rtlCol="false" tIns="50800" lIns="50800" bIns="50800" rIns="50800"/>
            <a:lstStyle/>
            <a:p>
              <a:pPr algn="ctr">
                <a:lnSpc>
                  <a:spcPts val="2500"/>
                </a:lnSpc>
              </a:pPr>
            </a:p>
          </p:txBody>
        </p:sp>
      </p:grpSp>
      <p:sp>
        <p:nvSpPr>
          <p:cNvPr name="Freeform 22" id="22"/>
          <p:cNvSpPr/>
          <p:nvPr/>
        </p:nvSpPr>
        <p:spPr>
          <a:xfrm flipH="false" flipV="false" rot="0">
            <a:off x="12534893" y="436298"/>
            <a:ext cx="4780456" cy="5099153"/>
          </a:xfrm>
          <a:custGeom>
            <a:avLst/>
            <a:gdLst/>
            <a:ahLst/>
            <a:cxnLst/>
            <a:rect r="r" b="b" t="t" l="l"/>
            <a:pathLst>
              <a:path h="5099153" w="4780456">
                <a:moveTo>
                  <a:pt x="0" y="0"/>
                </a:moveTo>
                <a:lnTo>
                  <a:pt x="4780456" y="0"/>
                </a:lnTo>
                <a:lnTo>
                  <a:pt x="4780456" y="5099153"/>
                </a:lnTo>
                <a:lnTo>
                  <a:pt x="0" y="5099153"/>
                </a:lnTo>
                <a:lnTo>
                  <a:pt x="0" y="0"/>
                </a:lnTo>
                <a:close/>
              </a:path>
            </a:pathLst>
          </a:custGeom>
          <a:blipFill>
            <a:blip r:embed="rId10"/>
            <a:stretch>
              <a:fillRect l="0" t="0" r="0" b="0"/>
            </a:stretch>
          </a:blipFill>
        </p:spPr>
      </p:sp>
      <p:sp>
        <p:nvSpPr>
          <p:cNvPr name="TextBox 23" id="23"/>
          <p:cNvSpPr txBox="true"/>
          <p:nvPr/>
        </p:nvSpPr>
        <p:spPr>
          <a:xfrm rot="0">
            <a:off x="888945" y="1741324"/>
            <a:ext cx="10033630" cy="1100456"/>
          </a:xfrm>
          <a:prstGeom prst="rect">
            <a:avLst/>
          </a:prstGeom>
        </p:spPr>
        <p:txBody>
          <a:bodyPr anchor="t" rtlCol="false" tIns="0" lIns="0" bIns="0" rIns="0">
            <a:spAutoFit/>
          </a:bodyPr>
          <a:lstStyle/>
          <a:p>
            <a:pPr algn="l">
              <a:lnSpc>
                <a:spcPts val="7700"/>
              </a:lnSpc>
            </a:pPr>
            <a:r>
              <a:rPr lang="en-US" sz="7700">
                <a:solidFill>
                  <a:srgbClr val="000000"/>
                </a:solidFill>
                <a:latin typeface="Cubao"/>
                <a:ea typeface="Cubao"/>
                <a:cs typeface="Cubao"/>
                <a:sym typeface="Cubao"/>
              </a:rPr>
              <a:t>WHAT IS MIGRAINE ?</a:t>
            </a:r>
          </a:p>
        </p:txBody>
      </p:sp>
      <p:sp>
        <p:nvSpPr>
          <p:cNvPr name="TextBox 24" id="24"/>
          <p:cNvSpPr txBox="true"/>
          <p:nvPr/>
        </p:nvSpPr>
        <p:spPr>
          <a:xfrm rot="0">
            <a:off x="1028700" y="2935126"/>
            <a:ext cx="10429353" cy="2676525"/>
          </a:xfrm>
          <a:prstGeom prst="rect">
            <a:avLst/>
          </a:prstGeom>
        </p:spPr>
        <p:txBody>
          <a:bodyPr anchor="t" rtlCol="false" tIns="0" lIns="0" bIns="0" rIns="0">
            <a:spAutoFit/>
          </a:bodyPr>
          <a:lstStyle/>
          <a:p>
            <a:pPr algn="just">
              <a:lnSpc>
                <a:spcPts val="3000"/>
              </a:lnSpc>
            </a:pPr>
            <a:r>
              <a:rPr lang="en-US" sz="2500">
                <a:solidFill>
                  <a:srgbClr val="000000"/>
                </a:solidFill>
                <a:latin typeface="Be Vietnam"/>
                <a:ea typeface="Be Vietnam"/>
                <a:cs typeface="Be Vietnam"/>
                <a:sym typeface="Be Vietnam"/>
              </a:rPr>
              <a:t>A migraine is a neurological disorder characterized by recurrent episodes of moderate to severe headache, often accompanied by symptoms such as nausea, vomiting, and sensitivity to light and sound. The headache typically presents as a throbbing or pulsating pain, usually on one side of the head, and can last from a few hours to several days and can significantly impact daily life.</a:t>
            </a:r>
          </a:p>
          <a:p>
            <a:pPr algn="just">
              <a:lnSpc>
                <a:spcPts val="3000"/>
              </a:lnSpc>
            </a:pPr>
          </a:p>
        </p:txBody>
      </p:sp>
      <p:sp>
        <p:nvSpPr>
          <p:cNvPr name="TextBox 25" id="25"/>
          <p:cNvSpPr txBox="true"/>
          <p:nvPr/>
        </p:nvSpPr>
        <p:spPr>
          <a:xfrm rot="0">
            <a:off x="1028700" y="6626178"/>
            <a:ext cx="3545959" cy="2143125"/>
          </a:xfrm>
          <a:prstGeom prst="rect">
            <a:avLst/>
          </a:prstGeom>
        </p:spPr>
        <p:txBody>
          <a:bodyPr anchor="t" rtlCol="false" tIns="0" lIns="0" bIns="0" rIns="0">
            <a:spAutoFit/>
          </a:bodyPr>
          <a:lstStyle/>
          <a:p>
            <a:pPr algn="just">
              <a:lnSpc>
                <a:spcPts val="2400"/>
              </a:lnSpc>
            </a:pPr>
            <a:r>
              <a:rPr lang="en-US" sz="2000">
                <a:solidFill>
                  <a:srgbClr val="000000"/>
                </a:solidFill>
                <a:latin typeface="Be Vietnam"/>
                <a:ea typeface="Be Vietnam"/>
                <a:cs typeface="Be Vietnam"/>
                <a:sym typeface="Be Vietnam"/>
              </a:rPr>
              <a:t>The causes of migraine are complex and not fully understood, but researchers believe they result from a combination of genetic, neurological, and environmental factors.</a:t>
            </a:r>
          </a:p>
        </p:txBody>
      </p:sp>
      <p:sp>
        <p:nvSpPr>
          <p:cNvPr name="TextBox 26" id="26"/>
          <p:cNvSpPr txBox="true"/>
          <p:nvPr/>
        </p:nvSpPr>
        <p:spPr>
          <a:xfrm rot="0">
            <a:off x="5183574" y="6889794"/>
            <a:ext cx="3545959" cy="1228725"/>
          </a:xfrm>
          <a:prstGeom prst="rect">
            <a:avLst/>
          </a:prstGeom>
        </p:spPr>
        <p:txBody>
          <a:bodyPr anchor="t" rtlCol="false" tIns="0" lIns="0" bIns="0" rIns="0">
            <a:spAutoFit/>
          </a:bodyPr>
          <a:lstStyle/>
          <a:p>
            <a:pPr algn="just">
              <a:lnSpc>
                <a:spcPts val="2400"/>
              </a:lnSpc>
            </a:pPr>
            <a:r>
              <a:rPr lang="en-US" sz="2000">
                <a:solidFill>
                  <a:srgbClr val="000000"/>
                </a:solidFill>
                <a:latin typeface="Be Vietnam"/>
                <a:ea typeface="Be Vietnam"/>
                <a:cs typeface="Be Vietnam"/>
                <a:sym typeface="Be Vietnam"/>
              </a:rPr>
              <a:t>Brain activity changes: Abnormal electrical activity may trigger migraine symptoms.</a:t>
            </a:r>
          </a:p>
        </p:txBody>
      </p:sp>
      <p:sp>
        <p:nvSpPr>
          <p:cNvPr name="TextBox 27" id="27"/>
          <p:cNvSpPr txBox="true"/>
          <p:nvPr/>
        </p:nvSpPr>
        <p:spPr>
          <a:xfrm rot="0">
            <a:off x="1176369" y="5943463"/>
            <a:ext cx="3050309" cy="390525"/>
          </a:xfrm>
          <a:prstGeom prst="rect">
            <a:avLst/>
          </a:prstGeom>
        </p:spPr>
        <p:txBody>
          <a:bodyPr anchor="t" rtlCol="false" tIns="0" lIns="0" bIns="0" rIns="0">
            <a:spAutoFit/>
          </a:bodyPr>
          <a:lstStyle/>
          <a:p>
            <a:pPr algn="ctr">
              <a:lnSpc>
                <a:spcPts val="3000"/>
              </a:lnSpc>
            </a:pPr>
            <a:r>
              <a:rPr lang="en-US" sz="2500">
                <a:solidFill>
                  <a:srgbClr val="000000"/>
                </a:solidFill>
                <a:latin typeface="Be Vietnam"/>
                <a:ea typeface="Be Vietnam"/>
                <a:cs typeface="Be Vietnam"/>
                <a:sym typeface="Be Vietnam"/>
              </a:rPr>
              <a:t>Causes of Migraine:</a:t>
            </a:r>
          </a:p>
        </p:txBody>
      </p:sp>
      <p:sp>
        <p:nvSpPr>
          <p:cNvPr name="TextBox 28" id="28"/>
          <p:cNvSpPr txBox="true"/>
          <p:nvPr/>
        </p:nvSpPr>
        <p:spPr>
          <a:xfrm rot="0">
            <a:off x="5423340" y="6051732"/>
            <a:ext cx="2750833" cy="390525"/>
          </a:xfrm>
          <a:prstGeom prst="rect">
            <a:avLst/>
          </a:prstGeom>
        </p:spPr>
        <p:txBody>
          <a:bodyPr anchor="t" rtlCol="false" tIns="0" lIns="0" bIns="0" rIns="0">
            <a:spAutoFit/>
          </a:bodyPr>
          <a:lstStyle/>
          <a:p>
            <a:pPr algn="l">
              <a:lnSpc>
                <a:spcPts val="3000"/>
              </a:lnSpc>
            </a:pPr>
            <a:r>
              <a:rPr lang="en-US" sz="2500">
                <a:solidFill>
                  <a:srgbClr val="000000"/>
                </a:solidFill>
                <a:latin typeface="Be Vietnam"/>
                <a:ea typeface="Be Vietnam"/>
                <a:cs typeface="Be Vietnam"/>
                <a:sym typeface="Be Vietnam"/>
              </a:rPr>
              <a:t>🧠1. </a:t>
            </a:r>
            <a:r>
              <a:rPr lang="en-US" sz="2500">
                <a:solidFill>
                  <a:srgbClr val="000000"/>
                </a:solidFill>
                <a:latin typeface="Be Vietnam"/>
                <a:ea typeface="Be Vietnam"/>
                <a:cs typeface="Be Vietnam"/>
                <a:sym typeface="Be Vietnam"/>
              </a:rPr>
              <a:t>Neurological</a:t>
            </a:r>
          </a:p>
        </p:txBody>
      </p:sp>
      <p:sp>
        <p:nvSpPr>
          <p:cNvPr name="TextBox 29" id="29"/>
          <p:cNvSpPr txBox="true"/>
          <p:nvPr/>
        </p:nvSpPr>
        <p:spPr>
          <a:xfrm rot="0">
            <a:off x="9854547" y="6051732"/>
            <a:ext cx="2415565" cy="390525"/>
          </a:xfrm>
          <a:prstGeom prst="rect">
            <a:avLst/>
          </a:prstGeom>
        </p:spPr>
        <p:txBody>
          <a:bodyPr anchor="t" rtlCol="false" tIns="0" lIns="0" bIns="0" rIns="0">
            <a:spAutoFit/>
          </a:bodyPr>
          <a:lstStyle/>
          <a:p>
            <a:pPr algn="ctr">
              <a:lnSpc>
                <a:spcPts val="3000"/>
              </a:lnSpc>
            </a:pPr>
            <a:r>
              <a:rPr lang="en-US" sz="2500">
                <a:solidFill>
                  <a:srgbClr val="000000"/>
                </a:solidFill>
                <a:latin typeface="Be Vietnam"/>
                <a:ea typeface="Be Vietnam"/>
                <a:cs typeface="Be Vietnam"/>
                <a:sym typeface="Be Vietnam"/>
              </a:rPr>
              <a:t>🧬</a:t>
            </a:r>
            <a:r>
              <a:rPr lang="en-US" sz="2500">
                <a:solidFill>
                  <a:srgbClr val="000000"/>
                </a:solidFill>
                <a:latin typeface="Be Vietnam"/>
                <a:ea typeface="Be Vietnam"/>
                <a:cs typeface="Be Vietnam"/>
                <a:sym typeface="Be Vietnam"/>
              </a:rPr>
              <a:t>2. Genetic</a:t>
            </a:r>
          </a:p>
        </p:txBody>
      </p:sp>
      <p:sp>
        <p:nvSpPr>
          <p:cNvPr name="TextBox 30" id="30"/>
          <p:cNvSpPr txBox="true"/>
          <p:nvPr/>
        </p:nvSpPr>
        <p:spPr>
          <a:xfrm rot="0">
            <a:off x="13921448" y="5943463"/>
            <a:ext cx="2750833" cy="771525"/>
          </a:xfrm>
          <a:prstGeom prst="rect">
            <a:avLst/>
          </a:prstGeom>
        </p:spPr>
        <p:txBody>
          <a:bodyPr anchor="t" rtlCol="false" tIns="0" lIns="0" bIns="0" rIns="0">
            <a:spAutoFit/>
          </a:bodyPr>
          <a:lstStyle/>
          <a:p>
            <a:pPr algn="l">
              <a:lnSpc>
                <a:spcPts val="3000"/>
              </a:lnSpc>
            </a:pPr>
            <a:r>
              <a:rPr lang="en-US" sz="2500">
                <a:solidFill>
                  <a:srgbClr val="000000"/>
                </a:solidFill>
                <a:latin typeface="Be Vietnam"/>
                <a:ea typeface="Be Vietnam"/>
                <a:cs typeface="Be Vietnam"/>
                <a:sym typeface="Be Vietnam"/>
              </a:rPr>
              <a:t>🧪Chemical Imbalances</a:t>
            </a:r>
          </a:p>
        </p:txBody>
      </p:sp>
      <p:sp>
        <p:nvSpPr>
          <p:cNvPr name="TextBox 31" id="31"/>
          <p:cNvSpPr txBox="true"/>
          <p:nvPr/>
        </p:nvSpPr>
        <p:spPr>
          <a:xfrm rot="0">
            <a:off x="9558467" y="6724160"/>
            <a:ext cx="3545959" cy="1838325"/>
          </a:xfrm>
          <a:prstGeom prst="rect">
            <a:avLst/>
          </a:prstGeom>
        </p:spPr>
        <p:txBody>
          <a:bodyPr anchor="t" rtlCol="false" tIns="0" lIns="0" bIns="0" rIns="0">
            <a:spAutoFit/>
          </a:bodyPr>
          <a:lstStyle/>
          <a:p>
            <a:pPr algn="just">
              <a:lnSpc>
                <a:spcPts val="2400"/>
              </a:lnSpc>
            </a:pPr>
            <a:r>
              <a:rPr lang="en-US" sz="2000">
                <a:solidFill>
                  <a:srgbClr val="000000"/>
                </a:solidFill>
                <a:latin typeface="Be Vietnam"/>
                <a:ea typeface="Be Vietnam"/>
                <a:cs typeface="Be Vietnam"/>
                <a:sym typeface="Be Vietnam"/>
              </a:rPr>
              <a:t>Migraines often run in families.</a:t>
            </a:r>
          </a:p>
          <a:p>
            <a:pPr algn="just">
              <a:lnSpc>
                <a:spcPts val="2400"/>
              </a:lnSpc>
            </a:pPr>
            <a:r>
              <a:rPr lang="en-US" sz="2000">
                <a:solidFill>
                  <a:srgbClr val="000000"/>
                </a:solidFill>
                <a:latin typeface="Be Vietnam"/>
                <a:ea typeface="Be Vietnam"/>
                <a:cs typeface="Be Vietnam"/>
                <a:sym typeface="Be Vietnam"/>
              </a:rPr>
              <a:t>Certain genes affect brain signaling and pain regulation.</a:t>
            </a:r>
          </a:p>
          <a:p>
            <a:pPr algn="just">
              <a:lnSpc>
                <a:spcPts val="2400"/>
              </a:lnSpc>
            </a:pPr>
          </a:p>
        </p:txBody>
      </p:sp>
      <p:sp>
        <p:nvSpPr>
          <p:cNvPr name="TextBox 32" id="32"/>
          <p:cNvSpPr txBox="true"/>
          <p:nvPr/>
        </p:nvSpPr>
        <p:spPr>
          <a:xfrm rot="0">
            <a:off x="13679421" y="6968943"/>
            <a:ext cx="2968216" cy="1533660"/>
          </a:xfrm>
          <a:prstGeom prst="rect">
            <a:avLst/>
          </a:prstGeom>
        </p:spPr>
        <p:txBody>
          <a:bodyPr anchor="t" rtlCol="false" tIns="0" lIns="0" bIns="0" rIns="0">
            <a:spAutoFit/>
          </a:bodyPr>
          <a:lstStyle/>
          <a:p>
            <a:pPr algn="just">
              <a:lnSpc>
                <a:spcPts val="2400"/>
              </a:lnSpc>
            </a:pPr>
            <a:r>
              <a:rPr lang="en-US" sz="2000">
                <a:solidFill>
                  <a:srgbClr val="000000"/>
                </a:solidFill>
                <a:latin typeface="Be Vietnam"/>
                <a:ea typeface="Be Vietnam"/>
                <a:cs typeface="Be Vietnam"/>
                <a:sym typeface="Be Vietnam"/>
              </a:rPr>
              <a:t>When work is not aligned with personal values ​​or goals, individuals can become demotivated.</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03707">
            <a:off x="12154296" y="7366724"/>
            <a:ext cx="10210007" cy="4566658"/>
          </a:xfrm>
          <a:custGeom>
            <a:avLst/>
            <a:gdLst/>
            <a:ahLst/>
            <a:cxnLst/>
            <a:rect r="r" b="b" t="t" l="l"/>
            <a:pathLst>
              <a:path h="4566658" w="10210007">
                <a:moveTo>
                  <a:pt x="0" y="0"/>
                </a:moveTo>
                <a:lnTo>
                  <a:pt x="10210008" y="0"/>
                </a:lnTo>
                <a:lnTo>
                  <a:pt x="10210008" y="4566657"/>
                </a:lnTo>
                <a:lnTo>
                  <a:pt x="0" y="456665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03707">
            <a:off x="-6868624" y="-2566040"/>
            <a:ext cx="10210007" cy="4566658"/>
          </a:xfrm>
          <a:custGeom>
            <a:avLst/>
            <a:gdLst/>
            <a:ahLst/>
            <a:cxnLst/>
            <a:rect r="r" b="b" t="t" l="l"/>
            <a:pathLst>
              <a:path h="4566658" w="10210007">
                <a:moveTo>
                  <a:pt x="0" y="0"/>
                </a:moveTo>
                <a:lnTo>
                  <a:pt x="10210007" y="0"/>
                </a:lnTo>
                <a:lnTo>
                  <a:pt x="10210007" y="4566658"/>
                </a:lnTo>
                <a:lnTo>
                  <a:pt x="0" y="456665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2516697" y="6061257"/>
            <a:ext cx="5033394" cy="4114800"/>
          </a:xfrm>
          <a:custGeom>
            <a:avLst/>
            <a:gdLst/>
            <a:ahLst/>
            <a:cxnLst/>
            <a:rect r="r" b="b" t="t" l="l"/>
            <a:pathLst>
              <a:path h="4114800" w="5033394">
                <a:moveTo>
                  <a:pt x="0" y="0"/>
                </a:moveTo>
                <a:lnTo>
                  <a:pt x="5033394" y="0"/>
                </a:lnTo>
                <a:lnTo>
                  <a:pt x="5033394" y="4114800"/>
                </a:lnTo>
                <a:lnTo>
                  <a:pt x="0" y="4114800"/>
                </a:lnTo>
                <a:lnTo>
                  <a:pt x="0" y="0"/>
                </a:lnTo>
                <a:close/>
              </a:path>
            </a:pathLst>
          </a:custGeom>
          <a:blipFill>
            <a:blip r:embed="rId4">
              <a:alphaModFix amt="40000"/>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5" id="5"/>
          <p:cNvSpPr/>
          <p:nvPr/>
        </p:nvSpPr>
        <p:spPr>
          <a:xfrm flipH="false" flipV="false" rot="0">
            <a:off x="8729533" y="1028700"/>
            <a:ext cx="828935" cy="230595"/>
          </a:xfrm>
          <a:custGeom>
            <a:avLst/>
            <a:gdLst/>
            <a:ahLst/>
            <a:cxnLst/>
            <a:rect r="r" b="b" t="t" l="l"/>
            <a:pathLst>
              <a:path h="230595" w="828935">
                <a:moveTo>
                  <a:pt x="0" y="0"/>
                </a:moveTo>
                <a:lnTo>
                  <a:pt x="828934" y="0"/>
                </a:lnTo>
                <a:lnTo>
                  <a:pt x="828934" y="230595"/>
                </a:lnTo>
                <a:lnTo>
                  <a:pt x="0" y="23059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8574955" y="-4778614"/>
            <a:ext cx="4974750" cy="5742857"/>
          </a:xfrm>
          <a:custGeom>
            <a:avLst/>
            <a:gdLst/>
            <a:ahLst/>
            <a:cxnLst/>
            <a:rect r="r" b="b" t="t" l="l"/>
            <a:pathLst>
              <a:path h="5742857" w="4974750">
                <a:moveTo>
                  <a:pt x="0" y="0"/>
                </a:moveTo>
                <a:lnTo>
                  <a:pt x="4974750" y="0"/>
                </a:lnTo>
                <a:lnTo>
                  <a:pt x="4974750" y="5742856"/>
                </a:lnTo>
                <a:lnTo>
                  <a:pt x="0" y="5742856"/>
                </a:lnTo>
                <a:lnTo>
                  <a:pt x="0" y="0"/>
                </a:lnTo>
                <a:close/>
              </a:path>
            </a:pathLst>
          </a:custGeom>
          <a:blipFill>
            <a:blip r:embed="rId8">
              <a:alphaModFix amt="40000"/>
              <a:extLst>
                <a:ext uri="{96DAC541-7B7A-43D3-8B79-37D633B846F1}">
                  <asvg:svgBlip xmlns:asvg="http://schemas.microsoft.com/office/drawing/2016/SVG/main" r:embed="rId9"/>
                </a:ext>
              </a:extLst>
            </a:blip>
            <a:stretch>
              <a:fillRect l="0" t="0" r="0" b="0"/>
            </a:stretch>
          </a:blipFill>
        </p:spPr>
      </p:sp>
      <p:grpSp>
        <p:nvGrpSpPr>
          <p:cNvPr name="Group 7" id="7"/>
          <p:cNvGrpSpPr/>
          <p:nvPr/>
        </p:nvGrpSpPr>
        <p:grpSpPr>
          <a:xfrm rot="0">
            <a:off x="1295299" y="5927634"/>
            <a:ext cx="3086100" cy="603432"/>
            <a:chOff x="0" y="0"/>
            <a:chExt cx="812800" cy="158929"/>
          </a:xfrm>
        </p:grpSpPr>
        <p:sp>
          <p:nvSpPr>
            <p:cNvPr name="Freeform 8" id="8"/>
            <p:cNvSpPr/>
            <p:nvPr/>
          </p:nvSpPr>
          <p:spPr>
            <a:xfrm flipH="false" flipV="false" rot="0">
              <a:off x="0" y="0"/>
              <a:ext cx="812800" cy="158929"/>
            </a:xfrm>
            <a:custGeom>
              <a:avLst/>
              <a:gdLst/>
              <a:ahLst/>
              <a:cxnLst/>
              <a:rect r="r" b="b" t="t" l="l"/>
              <a:pathLst>
                <a:path h="158929" w="812800">
                  <a:moveTo>
                    <a:pt x="79464" y="0"/>
                  </a:moveTo>
                  <a:lnTo>
                    <a:pt x="733336" y="0"/>
                  </a:lnTo>
                  <a:cubicBezTo>
                    <a:pt x="754411" y="0"/>
                    <a:pt x="774623" y="8372"/>
                    <a:pt x="789525" y="23275"/>
                  </a:cubicBezTo>
                  <a:cubicBezTo>
                    <a:pt x="804428" y="38177"/>
                    <a:pt x="812800" y="58389"/>
                    <a:pt x="812800" y="79464"/>
                  </a:cubicBezTo>
                  <a:lnTo>
                    <a:pt x="812800" y="79464"/>
                  </a:lnTo>
                  <a:cubicBezTo>
                    <a:pt x="812800" y="100540"/>
                    <a:pt x="804428" y="120752"/>
                    <a:pt x="789525" y="135654"/>
                  </a:cubicBezTo>
                  <a:cubicBezTo>
                    <a:pt x="774623" y="150556"/>
                    <a:pt x="754411" y="158929"/>
                    <a:pt x="733336" y="158929"/>
                  </a:cubicBezTo>
                  <a:lnTo>
                    <a:pt x="79464" y="158929"/>
                  </a:lnTo>
                  <a:cubicBezTo>
                    <a:pt x="58389" y="158929"/>
                    <a:pt x="38177" y="150556"/>
                    <a:pt x="23275" y="135654"/>
                  </a:cubicBezTo>
                  <a:cubicBezTo>
                    <a:pt x="8372" y="120752"/>
                    <a:pt x="0" y="100540"/>
                    <a:pt x="0" y="79464"/>
                  </a:cubicBezTo>
                  <a:lnTo>
                    <a:pt x="0" y="79464"/>
                  </a:lnTo>
                  <a:cubicBezTo>
                    <a:pt x="0" y="58389"/>
                    <a:pt x="8372" y="38177"/>
                    <a:pt x="23275" y="23275"/>
                  </a:cubicBezTo>
                  <a:cubicBezTo>
                    <a:pt x="38177" y="8372"/>
                    <a:pt x="58389" y="0"/>
                    <a:pt x="79464" y="0"/>
                  </a:cubicBezTo>
                  <a:close/>
                </a:path>
              </a:pathLst>
            </a:custGeom>
            <a:solidFill>
              <a:srgbClr val="98D0F0"/>
            </a:solidFill>
          </p:spPr>
        </p:sp>
        <p:sp>
          <p:nvSpPr>
            <p:cNvPr name="TextBox 9" id="9"/>
            <p:cNvSpPr txBox="true"/>
            <p:nvPr/>
          </p:nvSpPr>
          <p:spPr>
            <a:xfrm>
              <a:off x="0" y="38100"/>
              <a:ext cx="812800" cy="120829"/>
            </a:xfrm>
            <a:prstGeom prst="rect">
              <a:avLst/>
            </a:prstGeom>
          </p:spPr>
          <p:txBody>
            <a:bodyPr anchor="ctr" rtlCol="false" tIns="50800" lIns="50800" bIns="50800" rIns="50800"/>
            <a:lstStyle/>
            <a:p>
              <a:pPr algn="ctr">
                <a:lnSpc>
                  <a:spcPts val="2500"/>
                </a:lnSpc>
              </a:pPr>
            </a:p>
          </p:txBody>
        </p:sp>
      </p:grpSp>
      <p:grpSp>
        <p:nvGrpSpPr>
          <p:cNvPr name="Group 10" id="10"/>
          <p:cNvGrpSpPr/>
          <p:nvPr/>
        </p:nvGrpSpPr>
        <p:grpSpPr>
          <a:xfrm rot="0">
            <a:off x="5458951" y="5927634"/>
            <a:ext cx="3086100" cy="603432"/>
            <a:chOff x="0" y="0"/>
            <a:chExt cx="812800" cy="158929"/>
          </a:xfrm>
        </p:grpSpPr>
        <p:sp>
          <p:nvSpPr>
            <p:cNvPr name="Freeform 11" id="11"/>
            <p:cNvSpPr/>
            <p:nvPr/>
          </p:nvSpPr>
          <p:spPr>
            <a:xfrm flipH="false" flipV="false" rot="0">
              <a:off x="0" y="0"/>
              <a:ext cx="812800" cy="158929"/>
            </a:xfrm>
            <a:custGeom>
              <a:avLst/>
              <a:gdLst/>
              <a:ahLst/>
              <a:cxnLst/>
              <a:rect r="r" b="b" t="t" l="l"/>
              <a:pathLst>
                <a:path h="158929" w="812800">
                  <a:moveTo>
                    <a:pt x="79464" y="0"/>
                  </a:moveTo>
                  <a:lnTo>
                    <a:pt x="733336" y="0"/>
                  </a:lnTo>
                  <a:cubicBezTo>
                    <a:pt x="754411" y="0"/>
                    <a:pt x="774623" y="8372"/>
                    <a:pt x="789525" y="23275"/>
                  </a:cubicBezTo>
                  <a:cubicBezTo>
                    <a:pt x="804428" y="38177"/>
                    <a:pt x="812800" y="58389"/>
                    <a:pt x="812800" y="79464"/>
                  </a:cubicBezTo>
                  <a:lnTo>
                    <a:pt x="812800" y="79464"/>
                  </a:lnTo>
                  <a:cubicBezTo>
                    <a:pt x="812800" y="100540"/>
                    <a:pt x="804428" y="120752"/>
                    <a:pt x="789525" y="135654"/>
                  </a:cubicBezTo>
                  <a:cubicBezTo>
                    <a:pt x="774623" y="150556"/>
                    <a:pt x="754411" y="158929"/>
                    <a:pt x="733336" y="158929"/>
                  </a:cubicBezTo>
                  <a:lnTo>
                    <a:pt x="79464" y="158929"/>
                  </a:lnTo>
                  <a:cubicBezTo>
                    <a:pt x="58389" y="158929"/>
                    <a:pt x="38177" y="150556"/>
                    <a:pt x="23275" y="135654"/>
                  </a:cubicBezTo>
                  <a:cubicBezTo>
                    <a:pt x="8372" y="120752"/>
                    <a:pt x="0" y="100540"/>
                    <a:pt x="0" y="79464"/>
                  </a:cubicBezTo>
                  <a:lnTo>
                    <a:pt x="0" y="79464"/>
                  </a:lnTo>
                  <a:cubicBezTo>
                    <a:pt x="0" y="58389"/>
                    <a:pt x="8372" y="38177"/>
                    <a:pt x="23275" y="23275"/>
                  </a:cubicBezTo>
                  <a:cubicBezTo>
                    <a:pt x="38177" y="8372"/>
                    <a:pt x="58389" y="0"/>
                    <a:pt x="79464" y="0"/>
                  </a:cubicBezTo>
                  <a:close/>
                </a:path>
              </a:pathLst>
            </a:custGeom>
            <a:solidFill>
              <a:srgbClr val="98D0F0"/>
            </a:solidFill>
          </p:spPr>
        </p:sp>
        <p:sp>
          <p:nvSpPr>
            <p:cNvPr name="TextBox 12" id="12"/>
            <p:cNvSpPr txBox="true"/>
            <p:nvPr/>
          </p:nvSpPr>
          <p:spPr>
            <a:xfrm>
              <a:off x="0" y="38100"/>
              <a:ext cx="812800" cy="120829"/>
            </a:xfrm>
            <a:prstGeom prst="rect">
              <a:avLst/>
            </a:prstGeom>
          </p:spPr>
          <p:txBody>
            <a:bodyPr anchor="ctr" rtlCol="false" tIns="50800" lIns="50800" bIns="50800" rIns="50800"/>
            <a:lstStyle/>
            <a:p>
              <a:pPr algn="ctr">
                <a:lnSpc>
                  <a:spcPts val="2500"/>
                </a:lnSpc>
              </a:pPr>
            </a:p>
          </p:txBody>
        </p:sp>
      </p:grpSp>
      <p:grpSp>
        <p:nvGrpSpPr>
          <p:cNvPr name="Group 13" id="13"/>
          <p:cNvGrpSpPr/>
          <p:nvPr/>
        </p:nvGrpSpPr>
        <p:grpSpPr>
          <a:xfrm rot="0">
            <a:off x="9579225" y="5927634"/>
            <a:ext cx="3086100" cy="603432"/>
            <a:chOff x="0" y="0"/>
            <a:chExt cx="812800" cy="158929"/>
          </a:xfrm>
        </p:grpSpPr>
        <p:sp>
          <p:nvSpPr>
            <p:cNvPr name="Freeform 14" id="14"/>
            <p:cNvSpPr/>
            <p:nvPr/>
          </p:nvSpPr>
          <p:spPr>
            <a:xfrm flipH="false" flipV="false" rot="0">
              <a:off x="0" y="0"/>
              <a:ext cx="812800" cy="158929"/>
            </a:xfrm>
            <a:custGeom>
              <a:avLst/>
              <a:gdLst/>
              <a:ahLst/>
              <a:cxnLst/>
              <a:rect r="r" b="b" t="t" l="l"/>
              <a:pathLst>
                <a:path h="158929" w="812800">
                  <a:moveTo>
                    <a:pt x="79464" y="0"/>
                  </a:moveTo>
                  <a:lnTo>
                    <a:pt x="733336" y="0"/>
                  </a:lnTo>
                  <a:cubicBezTo>
                    <a:pt x="754411" y="0"/>
                    <a:pt x="774623" y="8372"/>
                    <a:pt x="789525" y="23275"/>
                  </a:cubicBezTo>
                  <a:cubicBezTo>
                    <a:pt x="804428" y="38177"/>
                    <a:pt x="812800" y="58389"/>
                    <a:pt x="812800" y="79464"/>
                  </a:cubicBezTo>
                  <a:lnTo>
                    <a:pt x="812800" y="79464"/>
                  </a:lnTo>
                  <a:cubicBezTo>
                    <a:pt x="812800" y="100540"/>
                    <a:pt x="804428" y="120752"/>
                    <a:pt x="789525" y="135654"/>
                  </a:cubicBezTo>
                  <a:cubicBezTo>
                    <a:pt x="774623" y="150556"/>
                    <a:pt x="754411" y="158929"/>
                    <a:pt x="733336" y="158929"/>
                  </a:cubicBezTo>
                  <a:lnTo>
                    <a:pt x="79464" y="158929"/>
                  </a:lnTo>
                  <a:cubicBezTo>
                    <a:pt x="58389" y="158929"/>
                    <a:pt x="38177" y="150556"/>
                    <a:pt x="23275" y="135654"/>
                  </a:cubicBezTo>
                  <a:cubicBezTo>
                    <a:pt x="8372" y="120752"/>
                    <a:pt x="0" y="100540"/>
                    <a:pt x="0" y="79464"/>
                  </a:cubicBezTo>
                  <a:lnTo>
                    <a:pt x="0" y="79464"/>
                  </a:lnTo>
                  <a:cubicBezTo>
                    <a:pt x="0" y="58389"/>
                    <a:pt x="8372" y="38177"/>
                    <a:pt x="23275" y="23275"/>
                  </a:cubicBezTo>
                  <a:cubicBezTo>
                    <a:pt x="38177" y="8372"/>
                    <a:pt x="58389" y="0"/>
                    <a:pt x="79464" y="0"/>
                  </a:cubicBezTo>
                  <a:close/>
                </a:path>
              </a:pathLst>
            </a:custGeom>
            <a:solidFill>
              <a:srgbClr val="98D0F0"/>
            </a:solidFill>
          </p:spPr>
        </p:sp>
        <p:sp>
          <p:nvSpPr>
            <p:cNvPr name="TextBox 15" id="15"/>
            <p:cNvSpPr txBox="true"/>
            <p:nvPr/>
          </p:nvSpPr>
          <p:spPr>
            <a:xfrm>
              <a:off x="0" y="38100"/>
              <a:ext cx="812800" cy="120829"/>
            </a:xfrm>
            <a:prstGeom prst="rect">
              <a:avLst/>
            </a:prstGeom>
          </p:spPr>
          <p:txBody>
            <a:bodyPr anchor="ctr" rtlCol="false" tIns="50800" lIns="50800" bIns="50800" rIns="50800"/>
            <a:lstStyle/>
            <a:p>
              <a:pPr algn="ctr">
                <a:lnSpc>
                  <a:spcPts val="2500"/>
                </a:lnSpc>
              </a:pPr>
            </a:p>
          </p:txBody>
        </p:sp>
      </p:grpSp>
      <p:grpSp>
        <p:nvGrpSpPr>
          <p:cNvPr name="Group 16" id="16"/>
          <p:cNvGrpSpPr/>
          <p:nvPr/>
        </p:nvGrpSpPr>
        <p:grpSpPr>
          <a:xfrm rot="0">
            <a:off x="13679421" y="5912913"/>
            <a:ext cx="3086100" cy="603432"/>
            <a:chOff x="0" y="0"/>
            <a:chExt cx="812800" cy="158929"/>
          </a:xfrm>
        </p:grpSpPr>
        <p:sp>
          <p:nvSpPr>
            <p:cNvPr name="Freeform 17" id="17"/>
            <p:cNvSpPr/>
            <p:nvPr/>
          </p:nvSpPr>
          <p:spPr>
            <a:xfrm flipH="false" flipV="false" rot="0">
              <a:off x="0" y="0"/>
              <a:ext cx="812800" cy="158929"/>
            </a:xfrm>
            <a:custGeom>
              <a:avLst/>
              <a:gdLst/>
              <a:ahLst/>
              <a:cxnLst/>
              <a:rect r="r" b="b" t="t" l="l"/>
              <a:pathLst>
                <a:path h="158929" w="812800">
                  <a:moveTo>
                    <a:pt x="79464" y="0"/>
                  </a:moveTo>
                  <a:lnTo>
                    <a:pt x="733336" y="0"/>
                  </a:lnTo>
                  <a:cubicBezTo>
                    <a:pt x="754411" y="0"/>
                    <a:pt x="774623" y="8372"/>
                    <a:pt x="789525" y="23275"/>
                  </a:cubicBezTo>
                  <a:cubicBezTo>
                    <a:pt x="804428" y="38177"/>
                    <a:pt x="812800" y="58389"/>
                    <a:pt x="812800" y="79464"/>
                  </a:cubicBezTo>
                  <a:lnTo>
                    <a:pt x="812800" y="79464"/>
                  </a:lnTo>
                  <a:cubicBezTo>
                    <a:pt x="812800" y="100540"/>
                    <a:pt x="804428" y="120752"/>
                    <a:pt x="789525" y="135654"/>
                  </a:cubicBezTo>
                  <a:cubicBezTo>
                    <a:pt x="774623" y="150556"/>
                    <a:pt x="754411" y="158929"/>
                    <a:pt x="733336" y="158929"/>
                  </a:cubicBezTo>
                  <a:lnTo>
                    <a:pt x="79464" y="158929"/>
                  </a:lnTo>
                  <a:cubicBezTo>
                    <a:pt x="58389" y="158929"/>
                    <a:pt x="38177" y="150556"/>
                    <a:pt x="23275" y="135654"/>
                  </a:cubicBezTo>
                  <a:cubicBezTo>
                    <a:pt x="8372" y="120752"/>
                    <a:pt x="0" y="100540"/>
                    <a:pt x="0" y="79464"/>
                  </a:cubicBezTo>
                  <a:lnTo>
                    <a:pt x="0" y="79464"/>
                  </a:lnTo>
                  <a:cubicBezTo>
                    <a:pt x="0" y="58389"/>
                    <a:pt x="8372" y="38177"/>
                    <a:pt x="23275" y="23275"/>
                  </a:cubicBezTo>
                  <a:cubicBezTo>
                    <a:pt x="38177" y="8372"/>
                    <a:pt x="58389" y="0"/>
                    <a:pt x="79464" y="0"/>
                  </a:cubicBezTo>
                  <a:close/>
                </a:path>
              </a:pathLst>
            </a:custGeom>
            <a:solidFill>
              <a:srgbClr val="98D0F0"/>
            </a:solidFill>
          </p:spPr>
        </p:sp>
        <p:sp>
          <p:nvSpPr>
            <p:cNvPr name="TextBox 18" id="18"/>
            <p:cNvSpPr txBox="true"/>
            <p:nvPr/>
          </p:nvSpPr>
          <p:spPr>
            <a:xfrm>
              <a:off x="0" y="38100"/>
              <a:ext cx="812800" cy="120829"/>
            </a:xfrm>
            <a:prstGeom prst="rect">
              <a:avLst/>
            </a:prstGeom>
          </p:spPr>
          <p:txBody>
            <a:bodyPr anchor="ctr" rtlCol="false" tIns="50800" lIns="50800" bIns="50800" rIns="50800"/>
            <a:lstStyle/>
            <a:p>
              <a:pPr algn="ctr">
                <a:lnSpc>
                  <a:spcPts val="2500"/>
                </a:lnSpc>
              </a:pPr>
            </a:p>
          </p:txBody>
        </p:sp>
      </p:grpSp>
      <p:sp>
        <p:nvSpPr>
          <p:cNvPr name="Freeform 19" id="19"/>
          <p:cNvSpPr/>
          <p:nvPr/>
        </p:nvSpPr>
        <p:spPr>
          <a:xfrm flipH="false" flipV="false" rot="0">
            <a:off x="11777646" y="-282711"/>
            <a:ext cx="7007535" cy="5781216"/>
          </a:xfrm>
          <a:custGeom>
            <a:avLst/>
            <a:gdLst/>
            <a:ahLst/>
            <a:cxnLst/>
            <a:rect r="r" b="b" t="t" l="l"/>
            <a:pathLst>
              <a:path h="5781216" w="7007535">
                <a:moveTo>
                  <a:pt x="0" y="0"/>
                </a:moveTo>
                <a:lnTo>
                  <a:pt x="7007535" y="0"/>
                </a:lnTo>
                <a:lnTo>
                  <a:pt x="7007535" y="5781216"/>
                </a:lnTo>
                <a:lnTo>
                  <a:pt x="0" y="5781216"/>
                </a:lnTo>
                <a:lnTo>
                  <a:pt x="0" y="0"/>
                </a:lnTo>
                <a:close/>
              </a:path>
            </a:pathLst>
          </a:custGeom>
          <a:blipFill>
            <a:blip r:embed="rId10"/>
            <a:stretch>
              <a:fillRect l="0" t="0" r="0" b="0"/>
            </a:stretch>
          </a:blipFill>
        </p:spPr>
      </p:sp>
      <p:sp>
        <p:nvSpPr>
          <p:cNvPr name="TextBox 20" id="20"/>
          <p:cNvSpPr txBox="true"/>
          <p:nvPr/>
        </p:nvSpPr>
        <p:spPr>
          <a:xfrm rot="0">
            <a:off x="1028700" y="1030917"/>
            <a:ext cx="10033630" cy="1100456"/>
          </a:xfrm>
          <a:prstGeom prst="rect">
            <a:avLst/>
          </a:prstGeom>
        </p:spPr>
        <p:txBody>
          <a:bodyPr anchor="t" rtlCol="false" tIns="0" lIns="0" bIns="0" rIns="0">
            <a:spAutoFit/>
          </a:bodyPr>
          <a:lstStyle/>
          <a:p>
            <a:pPr algn="l">
              <a:lnSpc>
                <a:spcPts val="7700"/>
              </a:lnSpc>
            </a:pPr>
            <a:r>
              <a:rPr lang="en-US" sz="7700">
                <a:solidFill>
                  <a:srgbClr val="000000"/>
                </a:solidFill>
                <a:latin typeface="Cubao"/>
                <a:ea typeface="Cubao"/>
                <a:cs typeface="Cubao"/>
                <a:sym typeface="Cubao"/>
              </a:rPr>
              <a:t> SIGNS OF A MIGRAINE</a:t>
            </a:r>
          </a:p>
        </p:txBody>
      </p:sp>
      <p:sp>
        <p:nvSpPr>
          <p:cNvPr name="TextBox 21" id="21"/>
          <p:cNvSpPr txBox="true"/>
          <p:nvPr/>
        </p:nvSpPr>
        <p:spPr>
          <a:xfrm rot="0">
            <a:off x="1147712" y="2459667"/>
            <a:ext cx="10429353" cy="3057525"/>
          </a:xfrm>
          <a:prstGeom prst="rect">
            <a:avLst/>
          </a:prstGeom>
        </p:spPr>
        <p:txBody>
          <a:bodyPr anchor="t" rtlCol="false" tIns="0" lIns="0" bIns="0" rIns="0">
            <a:spAutoFit/>
          </a:bodyPr>
          <a:lstStyle/>
          <a:p>
            <a:pPr algn="just">
              <a:lnSpc>
                <a:spcPts val="3000"/>
              </a:lnSpc>
            </a:pPr>
            <a:r>
              <a:rPr lang="en-US" sz="2500">
                <a:solidFill>
                  <a:srgbClr val="000000"/>
                </a:solidFill>
                <a:latin typeface="Be Vietnam"/>
                <a:ea typeface="Be Vietnam"/>
                <a:cs typeface="Be Vietnam"/>
                <a:sym typeface="Be Vietnam"/>
              </a:rPr>
              <a:t>Migraine signs typically begin with early warning symptoms like mood changes, food cravings, and fatigue, known as the prodrome phase. Some individuals experience an aura, which includes visual disturbances such as flashing lights or blind spots. The main migraine attack is marked by intense, throbbing head pain—often on one side; along with nausea, and sensitivity to light, sound, or smells. After the headache, people often feel drained or confused during the postdrome phase.</a:t>
            </a:r>
          </a:p>
        </p:txBody>
      </p:sp>
      <p:sp>
        <p:nvSpPr>
          <p:cNvPr name="TextBox 22" id="22"/>
          <p:cNvSpPr txBox="true"/>
          <p:nvPr/>
        </p:nvSpPr>
        <p:spPr>
          <a:xfrm rot="0">
            <a:off x="1147712" y="6712041"/>
            <a:ext cx="3545959" cy="2752725"/>
          </a:xfrm>
          <a:prstGeom prst="rect">
            <a:avLst/>
          </a:prstGeom>
        </p:spPr>
        <p:txBody>
          <a:bodyPr anchor="t" rtlCol="false" tIns="0" lIns="0" bIns="0" rIns="0">
            <a:spAutoFit/>
          </a:bodyPr>
          <a:lstStyle/>
          <a:p>
            <a:pPr algn="just" marL="431801" indent="-215900" lvl="1">
              <a:lnSpc>
                <a:spcPts val="2400"/>
              </a:lnSpc>
              <a:buFont typeface="Arial"/>
              <a:buChar char="•"/>
            </a:pPr>
            <a:r>
              <a:rPr lang="en-US" sz="2000">
                <a:solidFill>
                  <a:srgbClr val="000000"/>
                </a:solidFill>
                <a:latin typeface="Be Vietnam"/>
                <a:ea typeface="Be Vietnam"/>
                <a:cs typeface="Be Vietnam"/>
                <a:sym typeface="Be Vietnam"/>
              </a:rPr>
              <a:t>Mood changes (irritability or depression)</a:t>
            </a:r>
          </a:p>
          <a:p>
            <a:pPr algn="just" marL="431801" indent="-215900" lvl="1">
              <a:lnSpc>
                <a:spcPts val="2400"/>
              </a:lnSpc>
              <a:buFont typeface="Arial"/>
              <a:buChar char="•"/>
            </a:pPr>
            <a:r>
              <a:rPr lang="en-US" sz="2000">
                <a:solidFill>
                  <a:srgbClr val="000000"/>
                </a:solidFill>
                <a:latin typeface="Be Vietnam"/>
                <a:ea typeface="Be Vietnam"/>
                <a:cs typeface="Be Vietnam"/>
                <a:sym typeface="Be Vietnam"/>
              </a:rPr>
              <a:t>Food cravings</a:t>
            </a:r>
          </a:p>
          <a:p>
            <a:pPr algn="just" marL="431801" indent="-215900" lvl="1">
              <a:lnSpc>
                <a:spcPts val="2400"/>
              </a:lnSpc>
              <a:buFont typeface="Arial"/>
              <a:buChar char="•"/>
            </a:pPr>
            <a:r>
              <a:rPr lang="en-US" sz="2000">
                <a:solidFill>
                  <a:srgbClr val="000000"/>
                </a:solidFill>
                <a:latin typeface="Be Vietnam"/>
                <a:ea typeface="Be Vietnam"/>
                <a:cs typeface="Be Vietnam"/>
                <a:sym typeface="Be Vietnam"/>
              </a:rPr>
              <a:t>Neck stiffness</a:t>
            </a:r>
          </a:p>
          <a:p>
            <a:pPr algn="just" marL="431801" indent="-215900" lvl="1">
              <a:lnSpc>
                <a:spcPts val="2400"/>
              </a:lnSpc>
              <a:buFont typeface="Arial"/>
              <a:buChar char="•"/>
            </a:pPr>
            <a:r>
              <a:rPr lang="en-US" sz="2000">
                <a:solidFill>
                  <a:srgbClr val="000000"/>
                </a:solidFill>
                <a:latin typeface="Be Vietnam"/>
                <a:ea typeface="Be Vietnam"/>
                <a:cs typeface="Be Vietnam"/>
                <a:sym typeface="Be Vietnam"/>
              </a:rPr>
              <a:t>Frequent yawning</a:t>
            </a:r>
          </a:p>
          <a:p>
            <a:pPr algn="just" marL="431801" indent="-215900" lvl="1">
              <a:lnSpc>
                <a:spcPts val="2400"/>
              </a:lnSpc>
              <a:buFont typeface="Arial"/>
              <a:buChar char="•"/>
            </a:pPr>
            <a:r>
              <a:rPr lang="en-US" sz="2000">
                <a:solidFill>
                  <a:srgbClr val="000000"/>
                </a:solidFill>
                <a:latin typeface="Be Vietnam"/>
                <a:ea typeface="Be Vietnam"/>
                <a:cs typeface="Be Vietnam"/>
                <a:sym typeface="Be Vietnam"/>
              </a:rPr>
              <a:t>Constipation or bloating</a:t>
            </a:r>
          </a:p>
          <a:p>
            <a:pPr algn="just" marL="431801" indent="-215900" lvl="1">
              <a:lnSpc>
                <a:spcPts val="2400"/>
              </a:lnSpc>
              <a:buFont typeface="Arial"/>
              <a:buChar char="•"/>
            </a:pPr>
            <a:r>
              <a:rPr lang="en-US" sz="2000">
                <a:solidFill>
                  <a:srgbClr val="000000"/>
                </a:solidFill>
                <a:latin typeface="Be Vietnam"/>
                <a:ea typeface="Be Vietnam"/>
                <a:cs typeface="Be Vietnam"/>
                <a:sym typeface="Be Vietnam"/>
              </a:rPr>
              <a:t>Increased thirst and urination</a:t>
            </a:r>
          </a:p>
          <a:p>
            <a:pPr algn="just">
              <a:lnSpc>
                <a:spcPts val="2400"/>
              </a:lnSpc>
            </a:pPr>
          </a:p>
        </p:txBody>
      </p:sp>
      <p:sp>
        <p:nvSpPr>
          <p:cNvPr name="TextBox 23" id="23"/>
          <p:cNvSpPr txBox="true"/>
          <p:nvPr/>
        </p:nvSpPr>
        <p:spPr>
          <a:xfrm rot="0">
            <a:off x="5563494" y="6721566"/>
            <a:ext cx="3145909" cy="3244955"/>
          </a:xfrm>
          <a:prstGeom prst="rect">
            <a:avLst/>
          </a:prstGeom>
        </p:spPr>
        <p:txBody>
          <a:bodyPr anchor="t" rtlCol="false" tIns="0" lIns="0" bIns="0" rIns="0">
            <a:spAutoFit/>
          </a:bodyPr>
          <a:lstStyle/>
          <a:p>
            <a:pPr algn="just" marL="383085" indent="-191543" lvl="1">
              <a:lnSpc>
                <a:spcPts val="2129"/>
              </a:lnSpc>
              <a:buFont typeface="Arial"/>
              <a:buChar char="•"/>
            </a:pPr>
            <a:r>
              <a:rPr lang="en-US" sz="1774">
                <a:solidFill>
                  <a:srgbClr val="000000"/>
                </a:solidFill>
                <a:latin typeface="Be Vietnam"/>
                <a:ea typeface="Be Vietnam"/>
                <a:cs typeface="Be Vietnam"/>
                <a:sym typeface="Be Vietnam"/>
              </a:rPr>
              <a:t>Visual disturbances: flashing lights, zigzag lines, blind spots</a:t>
            </a:r>
          </a:p>
          <a:p>
            <a:pPr algn="just" marL="383085" indent="-191543" lvl="1">
              <a:lnSpc>
                <a:spcPts val="2129"/>
              </a:lnSpc>
              <a:buFont typeface="Arial"/>
              <a:buChar char="•"/>
            </a:pPr>
            <a:r>
              <a:rPr lang="en-US" sz="1774">
                <a:solidFill>
                  <a:srgbClr val="000000"/>
                </a:solidFill>
                <a:latin typeface="Be Vietnam"/>
                <a:ea typeface="Be Vietnam"/>
                <a:cs typeface="Be Vietnam"/>
                <a:sym typeface="Be Vietnam"/>
              </a:rPr>
              <a:t>Sensory symptoms: tingling or numbness in face, hands</a:t>
            </a:r>
          </a:p>
          <a:p>
            <a:pPr algn="just" marL="383085" indent="-191543" lvl="1">
              <a:lnSpc>
                <a:spcPts val="2129"/>
              </a:lnSpc>
              <a:buFont typeface="Arial"/>
              <a:buChar char="•"/>
            </a:pPr>
            <a:r>
              <a:rPr lang="en-US" sz="1774">
                <a:solidFill>
                  <a:srgbClr val="000000"/>
                </a:solidFill>
                <a:latin typeface="Be Vietnam"/>
                <a:ea typeface="Be Vietnam"/>
                <a:cs typeface="Be Vietnam"/>
                <a:sym typeface="Be Vietnam"/>
              </a:rPr>
              <a:t>Speech/language difficulties</a:t>
            </a:r>
          </a:p>
          <a:p>
            <a:pPr algn="just" marL="383085" indent="-191543" lvl="1">
              <a:lnSpc>
                <a:spcPts val="2129"/>
              </a:lnSpc>
              <a:buFont typeface="Arial"/>
              <a:buChar char="•"/>
            </a:pPr>
            <a:r>
              <a:rPr lang="en-US" sz="1774">
                <a:solidFill>
                  <a:srgbClr val="000000"/>
                </a:solidFill>
                <a:latin typeface="Be Vietnam"/>
                <a:ea typeface="Be Vietnam"/>
                <a:cs typeface="Be Vietnam"/>
                <a:sym typeface="Be Vietnam"/>
              </a:rPr>
              <a:t>Muscle weakness (in rare cases, like hemiplegic migraine)</a:t>
            </a:r>
          </a:p>
          <a:p>
            <a:pPr algn="just">
              <a:lnSpc>
                <a:spcPts val="2129"/>
              </a:lnSpc>
            </a:pPr>
          </a:p>
        </p:txBody>
      </p:sp>
      <p:sp>
        <p:nvSpPr>
          <p:cNvPr name="TextBox 24" id="24"/>
          <p:cNvSpPr txBox="true"/>
          <p:nvPr/>
        </p:nvSpPr>
        <p:spPr>
          <a:xfrm rot="0">
            <a:off x="1630567" y="6051732"/>
            <a:ext cx="2415565" cy="390525"/>
          </a:xfrm>
          <a:prstGeom prst="rect">
            <a:avLst/>
          </a:prstGeom>
        </p:spPr>
        <p:txBody>
          <a:bodyPr anchor="t" rtlCol="false" tIns="0" lIns="0" bIns="0" rIns="0">
            <a:spAutoFit/>
          </a:bodyPr>
          <a:lstStyle/>
          <a:p>
            <a:pPr algn="ctr">
              <a:lnSpc>
                <a:spcPts val="3000"/>
              </a:lnSpc>
            </a:pPr>
            <a:r>
              <a:rPr lang="en-US" b="true" sz="2500">
                <a:solidFill>
                  <a:srgbClr val="000000"/>
                </a:solidFill>
                <a:latin typeface="Be Vietnam Ultra-Bold"/>
                <a:ea typeface="Be Vietnam Ultra-Bold"/>
                <a:cs typeface="Be Vietnam Ultra-Bold"/>
                <a:sym typeface="Be Vietnam Ultra-Bold"/>
              </a:rPr>
              <a:t>Prodrome </a:t>
            </a:r>
          </a:p>
        </p:txBody>
      </p:sp>
      <p:sp>
        <p:nvSpPr>
          <p:cNvPr name="TextBox 25" id="25"/>
          <p:cNvSpPr txBox="true"/>
          <p:nvPr/>
        </p:nvSpPr>
        <p:spPr>
          <a:xfrm rot="0">
            <a:off x="6533583" y="6029325"/>
            <a:ext cx="2415565" cy="390525"/>
          </a:xfrm>
          <a:prstGeom prst="rect">
            <a:avLst/>
          </a:prstGeom>
        </p:spPr>
        <p:txBody>
          <a:bodyPr anchor="t" rtlCol="false" tIns="0" lIns="0" bIns="0" rIns="0">
            <a:spAutoFit/>
          </a:bodyPr>
          <a:lstStyle/>
          <a:p>
            <a:pPr algn="l">
              <a:lnSpc>
                <a:spcPts val="3000"/>
              </a:lnSpc>
            </a:pPr>
            <a:r>
              <a:rPr lang="en-US" sz="2500" b="true">
                <a:solidFill>
                  <a:srgbClr val="000000"/>
                </a:solidFill>
                <a:latin typeface="Be Vietnam Ultra-Bold"/>
                <a:ea typeface="Be Vietnam Ultra-Bold"/>
                <a:cs typeface="Be Vietnam Ultra-Bold"/>
                <a:sym typeface="Be Vietnam Ultra-Bold"/>
              </a:rPr>
              <a:t>Aura </a:t>
            </a:r>
          </a:p>
        </p:txBody>
      </p:sp>
      <p:sp>
        <p:nvSpPr>
          <p:cNvPr name="TextBox 26" id="26"/>
          <p:cNvSpPr txBox="true"/>
          <p:nvPr/>
        </p:nvSpPr>
        <p:spPr>
          <a:xfrm rot="0">
            <a:off x="10025473" y="6024311"/>
            <a:ext cx="2273504" cy="358593"/>
          </a:xfrm>
          <a:prstGeom prst="rect">
            <a:avLst/>
          </a:prstGeom>
        </p:spPr>
        <p:txBody>
          <a:bodyPr anchor="t" rtlCol="false" tIns="0" lIns="0" bIns="0" rIns="0">
            <a:spAutoFit/>
          </a:bodyPr>
          <a:lstStyle/>
          <a:p>
            <a:pPr algn="ctr">
              <a:lnSpc>
                <a:spcPts val="2823"/>
              </a:lnSpc>
            </a:pPr>
            <a:r>
              <a:rPr lang="en-US" b="true" sz="2352">
                <a:solidFill>
                  <a:srgbClr val="000000"/>
                </a:solidFill>
                <a:latin typeface="Be Vietnam Ultra-Bold"/>
                <a:ea typeface="Be Vietnam Ultra-Bold"/>
                <a:cs typeface="Be Vietnam Ultra-Bold"/>
                <a:sym typeface="Be Vietnam Ultra-Bold"/>
              </a:rPr>
              <a:t> Attack Phase </a:t>
            </a:r>
          </a:p>
        </p:txBody>
      </p:sp>
      <p:sp>
        <p:nvSpPr>
          <p:cNvPr name="TextBox 27" id="27"/>
          <p:cNvSpPr txBox="true"/>
          <p:nvPr/>
        </p:nvSpPr>
        <p:spPr>
          <a:xfrm rot="0">
            <a:off x="14443288" y="6024311"/>
            <a:ext cx="2322234" cy="366279"/>
          </a:xfrm>
          <a:prstGeom prst="rect">
            <a:avLst/>
          </a:prstGeom>
        </p:spPr>
        <p:txBody>
          <a:bodyPr anchor="t" rtlCol="false" tIns="0" lIns="0" bIns="0" rIns="0">
            <a:spAutoFit/>
          </a:bodyPr>
          <a:lstStyle/>
          <a:p>
            <a:pPr algn="l">
              <a:lnSpc>
                <a:spcPts val="2884"/>
              </a:lnSpc>
            </a:pPr>
            <a:r>
              <a:rPr lang="en-US" sz="2403" b="true">
                <a:solidFill>
                  <a:srgbClr val="000000"/>
                </a:solidFill>
                <a:latin typeface="Be Vietnam Ultra-Bold"/>
                <a:ea typeface="Be Vietnam Ultra-Bold"/>
                <a:cs typeface="Be Vietnam Ultra-Bold"/>
                <a:sym typeface="Be Vietnam Ultra-Bold"/>
              </a:rPr>
              <a:t>Postdrome </a:t>
            </a:r>
          </a:p>
        </p:txBody>
      </p:sp>
      <p:sp>
        <p:nvSpPr>
          <p:cNvPr name="TextBox 28" id="28"/>
          <p:cNvSpPr txBox="true"/>
          <p:nvPr/>
        </p:nvSpPr>
        <p:spPr>
          <a:xfrm rot="0">
            <a:off x="9576178" y="6731091"/>
            <a:ext cx="3349049" cy="3444966"/>
          </a:xfrm>
          <a:prstGeom prst="rect">
            <a:avLst/>
          </a:prstGeom>
        </p:spPr>
        <p:txBody>
          <a:bodyPr anchor="t" rtlCol="false" tIns="0" lIns="0" bIns="0" rIns="0">
            <a:spAutoFit/>
          </a:bodyPr>
          <a:lstStyle/>
          <a:p>
            <a:pPr algn="just" marL="407822" indent="-203911" lvl="1">
              <a:lnSpc>
                <a:spcPts val="2266"/>
              </a:lnSpc>
              <a:buFont typeface="Arial"/>
              <a:buChar char="•"/>
            </a:pPr>
            <a:r>
              <a:rPr lang="en-US" sz="1888">
                <a:solidFill>
                  <a:srgbClr val="000000"/>
                </a:solidFill>
                <a:latin typeface="Be Vietnam"/>
                <a:ea typeface="Be Vietnam"/>
                <a:cs typeface="Be Vietnam"/>
                <a:sym typeface="Be Vietnam"/>
              </a:rPr>
              <a:t>Severe throbbing or pulsing pain, often on one side of the head</a:t>
            </a:r>
          </a:p>
          <a:p>
            <a:pPr algn="just" marL="407822" indent="-203911" lvl="1">
              <a:lnSpc>
                <a:spcPts val="2266"/>
              </a:lnSpc>
              <a:buFont typeface="Arial"/>
              <a:buChar char="•"/>
            </a:pPr>
            <a:r>
              <a:rPr lang="en-US" sz="1888">
                <a:solidFill>
                  <a:srgbClr val="000000"/>
                </a:solidFill>
                <a:latin typeface="Be Vietnam"/>
                <a:ea typeface="Be Vietnam"/>
                <a:cs typeface="Be Vietnam"/>
                <a:sym typeface="Be Vietnam"/>
              </a:rPr>
              <a:t>Nausea and vomiting</a:t>
            </a:r>
          </a:p>
          <a:p>
            <a:pPr algn="just" marL="407822" indent="-203911" lvl="1">
              <a:lnSpc>
                <a:spcPts val="2266"/>
              </a:lnSpc>
              <a:buFont typeface="Arial"/>
              <a:buChar char="•"/>
            </a:pPr>
            <a:r>
              <a:rPr lang="en-US" sz="1888">
                <a:solidFill>
                  <a:srgbClr val="000000"/>
                </a:solidFill>
                <a:latin typeface="Be Vietnam"/>
                <a:ea typeface="Be Vietnam"/>
                <a:cs typeface="Be Vietnam"/>
                <a:sym typeface="Be Vietnam"/>
              </a:rPr>
              <a:t>Sensitivity to light (photophobia), sound (phonophobia), or smell</a:t>
            </a:r>
          </a:p>
          <a:p>
            <a:pPr algn="just" marL="407822" indent="-203911" lvl="1">
              <a:lnSpc>
                <a:spcPts val="2266"/>
              </a:lnSpc>
              <a:buFont typeface="Arial"/>
              <a:buChar char="•"/>
            </a:pPr>
            <a:r>
              <a:rPr lang="en-US" sz="1888">
                <a:solidFill>
                  <a:srgbClr val="000000"/>
                </a:solidFill>
                <a:latin typeface="Be Vietnam"/>
                <a:ea typeface="Be Vietnam"/>
                <a:cs typeface="Be Vietnam"/>
                <a:sym typeface="Be Vietnam"/>
              </a:rPr>
              <a:t>Pain worsens with physical activity (e.g., walking, climbing stairs)</a:t>
            </a:r>
          </a:p>
          <a:p>
            <a:pPr algn="just" marL="407822" indent="-203911" lvl="1">
              <a:lnSpc>
                <a:spcPts val="2266"/>
              </a:lnSpc>
              <a:buFont typeface="Arial"/>
              <a:buChar char="•"/>
            </a:pPr>
            <a:r>
              <a:rPr lang="en-US" sz="1888">
                <a:solidFill>
                  <a:srgbClr val="000000"/>
                </a:solidFill>
                <a:latin typeface="Be Vietnam"/>
                <a:ea typeface="Be Vietnam"/>
                <a:cs typeface="Be Vietnam"/>
                <a:sym typeface="Be Vietnam"/>
              </a:rPr>
              <a:t>Duration: 4 to 72 hours</a:t>
            </a:r>
          </a:p>
          <a:p>
            <a:pPr algn="just">
              <a:lnSpc>
                <a:spcPts val="2266"/>
              </a:lnSpc>
            </a:pPr>
          </a:p>
        </p:txBody>
      </p:sp>
      <p:sp>
        <p:nvSpPr>
          <p:cNvPr name="TextBox 29" id="29"/>
          <p:cNvSpPr txBox="true"/>
          <p:nvPr/>
        </p:nvSpPr>
        <p:spPr>
          <a:xfrm rot="0">
            <a:off x="13797305" y="6906870"/>
            <a:ext cx="2968216" cy="2143125"/>
          </a:xfrm>
          <a:prstGeom prst="rect">
            <a:avLst/>
          </a:prstGeom>
        </p:spPr>
        <p:txBody>
          <a:bodyPr anchor="t" rtlCol="false" tIns="0" lIns="0" bIns="0" rIns="0">
            <a:spAutoFit/>
          </a:bodyPr>
          <a:lstStyle/>
          <a:p>
            <a:pPr algn="just" marL="431801" indent="-215900" lvl="1">
              <a:lnSpc>
                <a:spcPts val="2400"/>
              </a:lnSpc>
              <a:buFont typeface="Arial"/>
              <a:buChar char="•"/>
            </a:pPr>
            <a:r>
              <a:rPr lang="en-US" sz="2000">
                <a:solidFill>
                  <a:srgbClr val="000000"/>
                </a:solidFill>
                <a:latin typeface="Be Vietnam"/>
                <a:ea typeface="Be Vietnam"/>
                <a:cs typeface="Be Vietnam"/>
                <a:sym typeface="Be Vietnam"/>
              </a:rPr>
              <a:t>Feeling drained or “hungover”</a:t>
            </a:r>
          </a:p>
          <a:p>
            <a:pPr algn="just" marL="431801" indent="-215900" lvl="1">
              <a:lnSpc>
                <a:spcPts val="2400"/>
              </a:lnSpc>
              <a:buFont typeface="Arial"/>
              <a:buChar char="•"/>
            </a:pPr>
            <a:r>
              <a:rPr lang="en-US" sz="2000">
                <a:solidFill>
                  <a:srgbClr val="000000"/>
                </a:solidFill>
                <a:latin typeface="Be Vietnam"/>
                <a:ea typeface="Be Vietnam"/>
                <a:cs typeface="Be Vietnam"/>
                <a:sym typeface="Be Vietnam"/>
              </a:rPr>
              <a:t>Confusion, difficulty concentrating</a:t>
            </a:r>
          </a:p>
          <a:p>
            <a:pPr algn="just" marL="431801" indent="-215900" lvl="1">
              <a:lnSpc>
                <a:spcPts val="2400"/>
              </a:lnSpc>
              <a:buFont typeface="Arial"/>
              <a:buChar char="•"/>
            </a:pPr>
            <a:r>
              <a:rPr lang="en-US" sz="2000">
                <a:solidFill>
                  <a:srgbClr val="000000"/>
                </a:solidFill>
                <a:latin typeface="Be Vietnam"/>
                <a:ea typeface="Be Vietnam"/>
                <a:cs typeface="Be Vietnam"/>
                <a:sym typeface="Be Vietnam"/>
              </a:rPr>
              <a:t>Dizziness or mood swings</a:t>
            </a:r>
          </a:p>
          <a:p>
            <a:pPr algn="just">
              <a:lnSpc>
                <a:spcPts val="2400"/>
              </a:lnSpc>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03707">
            <a:off x="11846475" y="-2508061"/>
            <a:ext cx="10210007" cy="4566658"/>
          </a:xfrm>
          <a:custGeom>
            <a:avLst/>
            <a:gdLst/>
            <a:ahLst/>
            <a:cxnLst/>
            <a:rect r="r" b="b" t="t" l="l"/>
            <a:pathLst>
              <a:path h="4566658" w="10210007">
                <a:moveTo>
                  <a:pt x="0" y="0"/>
                </a:moveTo>
                <a:lnTo>
                  <a:pt x="10210007" y="0"/>
                </a:lnTo>
                <a:lnTo>
                  <a:pt x="10210007" y="4566658"/>
                </a:lnTo>
                <a:lnTo>
                  <a:pt x="0" y="456665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03707">
            <a:off x="-4076304" y="8675375"/>
            <a:ext cx="10210007" cy="4566658"/>
          </a:xfrm>
          <a:custGeom>
            <a:avLst/>
            <a:gdLst/>
            <a:ahLst/>
            <a:cxnLst/>
            <a:rect r="r" b="b" t="t" l="l"/>
            <a:pathLst>
              <a:path h="4566658" w="10210007">
                <a:moveTo>
                  <a:pt x="0" y="0"/>
                </a:moveTo>
                <a:lnTo>
                  <a:pt x="10210008" y="0"/>
                </a:lnTo>
                <a:lnTo>
                  <a:pt x="10210008" y="4566658"/>
                </a:lnTo>
                <a:lnTo>
                  <a:pt x="0" y="456665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4742603" y="8363412"/>
            <a:ext cx="5033394" cy="4114800"/>
          </a:xfrm>
          <a:custGeom>
            <a:avLst/>
            <a:gdLst/>
            <a:ahLst/>
            <a:cxnLst/>
            <a:rect r="r" b="b" t="t" l="l"/>
            <a:pathLst>
              <a:path h="4114800" w="5033394">
                <a:moveTo>
                  <a:pt x="0" y="0"/>
                </a:moveTo>
                <a:lnTo>
                  <a:pt x="5033394" y="0"/>
                </a:lnTo>
                <a:lnTo>
                  <a:pt x="5033394" y="4114800"/>
                </a:lnTo>
                <a:lnTo>
                  <a:pt x="0" y="4114800"/>
                </a:lnTo>
                <a:lnTo>
                  <a:pt x="0" y="0"/>
                </a:lnTo>
                <a:close/>
              </a:path>
            </a:pathLst>
          </a:custGeom>
          <a:blipFill>
            <a:blip r:embed="rId4">
              <a:alphaModFix amt="40000"/>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5" id="5"/>
          <p:cNvSpPr/>
          <p:nvPr/>
        </p:nvSpPr>
        <p:spPr>
          <a:xfrm flipH="false" flipV="false" rot="5400000">
            <a:off x="15379100" y="235857"/>
            <a:ext cx="3144756" cy="2673043"/>
          </a:xfrm>
          <a:custGeom>
            <a:avLst/>
            <a:gdLst/>
            <a:ahLst/>
            <a:cxnLst/>
            <a:rect r="r" b="b" t="t" l="l"/>
            <a:pathLst>
              <a:path h="2673043" w="3144756">
                <a:moveTo>
                  <a:pt x="0" y="0"/>
                </a:moveTo>
                <a:lnTo>
                  <a:pt x="3144757" y="0"/>
                </a:lnTo>
                <a:lnTo>
                  <a:pt x="3144757" y="2673043"/>
                </a:lnTo>
                <a:lnTo>
                  <a:pt x="0" y="267304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2516697" y="-1903261"/>
            <a:ext cx="5033394" cy="4114800"/>
          </a:xfrm>
          <a:custGeom>
            <a:avLst/>
            <a:gdLst/>
            <a:ahLst/>
            <a:cxnLst/>
            <a:rect r="r" b="b" t="t" l="l"/>
            <a:pathLst>
              <a:path h="4114800" w="5033394">
                <a:moveTo>
                  <a:pt x="0" y="0"/>
                </a:moveTo>
                <a:lnTo>
                  <a:pt x="5033394" y="0"/>
                </a:lnTo>
                <a:lnTo>
                  <a:pt x="5033394" y="4114800"/>
                </a:lnTo>
                <a:lnTo>
                  <a:pt x="0" y="4114800"/>
                </a:lnTo>
                <a:lnTo>
                  <a:pt x="0" y="0"/>
                </a:lnTo>
                <a:close/>
              </a:path>
            </a:pathLst>
          </a:custGeom>
          <a:blipFill>
            <a:blip r:embed="rId4">
              <a:alphaModFix amt="40000"/>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7" id="7"/>
          <p:cNvSpPr/>
          <p:nvPr/>
        </p:nvSpPr>
        <p:spPr>
          <a:xfrm flipH="false" flipV="false" rot="0">
            <a:off x="7788629" y="1327632"/>
            <a:ext cx="4535763" cy="5548334"/>
          </a:xfrm>
          <a:custGeom>
            <a:avLst/>
            <a:gdLst/>
            <a:ahLst/>
            <a:cxnLst/>
            <a:rect r="r" b="b" t="t" l="l"/>
            <a:pathLst>
              <a:path h="5548334" w="4535763">
                <a:moveTo>
                  <a:pt x="0" y="0"/>
                </a:moveTo>
                <a:lnTo>
                  <a:pt x="4535763" y="0"/>
                </a:lnTo>
                <a:lnTo>
                  <a:pt x="4535763" y="5548334"/>
                </a:lnTo>
                <a:lnTo>
                  <a:pt x="0" y="5548334"/>
                </a:lnTo>
                <a:lnTo>
                  <a:pt x="0" y="0"/>
                </a:lnTo>
                <a:close/>
              </a:path>
            </a:pathLst>
          </a:custGeom>
          <a:blipFill>
            <a:blip r:embed="rId8"/>
            <a:stretch>
              <a:fillRect l="0" t="0" r="0" b="0"/>
            </a:stretch>
          </a:blipFill>
        </p:spPr>
      </p:sp>
      <p:sp>
        <p:nvSpPr>
          <p:cNvPr name="TextBox 8" id="8"/>
          <p:cNvSpPr txBox="true"/>
          <p:nvPr/>
        </p:nvSpPr>
        <p:spPr>
          <a:xfrm rot="0">
            <a:off x="663184" y="280474"/>
            <a:ext cx="5102764" cy="1544076"/>
          </a:xfrm>
          <a:prstGeom prst="rect">
            <a:avLst/>
          </a:prstGeom>
        </p:spPr>
        <p:txBody>
          <a:bodyPr anchor="t" rtlCol="false" tIns="0" lIns="0" bIns="0" rIns="0">
            <a:spAutoFit/>
          </a:bodyPr>
          <a:lstStyle/>
          <a:p>
            <a:pPr algn="l">
              <a:lnSpc>
                <a:spcPts val="5730"/>
              </a:lnSpc>
            </a:pPr>
            <a:r>
              <a:rPr lang="en-US" sz="5730">
                <a:solidFill>
                  <a:srgbClr val="000000"/>
                </a:solidFill>
                <a:latin typeface="Cubao"/>
                <a:ea typeface="Cubao"/>
                <a:cs typeface="Cubao"/>
                <a:sym typeface="Cubao"/>
              </a:rPr>
              <a:t>SYMPTOMS OF MIGRAINE:</a:t>
            </a:r>
          </a:p>
        </p:txBody>
      </p:sp>
      <p:sp>
        <p:nvSpPr>
          <p:cNvPr name="TextBox 9" id="9"/>
          <p:cNvSpPr txBox="true"/>
          <p:nvPr/>
        </p:nvSpPr>
        <p:spPr>
          <a:xfrm rot="0">
            <a:off x="925291" y="2067412"/>
            <a:ext cx="3235407" cy="1569730"/>
          </a:xfrm>
          <a:prstGeom prst="rect">
            <a:avLst/>
          </a:prstGeom>
        </p:spPr>
        <p:txBody>
          <a:bodyPr anchor="t" rtlCol="false" tIns="0" lIns="0" bIns="0" rIns="0">
            <a:spAutoFit/>
          </a:bodyPr>
          <a:lstStyle/>
          <a:p>
            <a:pPr algn="ctr">
              <a:lnSpc>
                <a:spcPts val="2061"/>
              </a:lnSpc>
            </a:pPr>
            <a:r>
              <a:rPr lang="en-US" b="true" sz="2061">
                <a:solidFill>
                  <a:srgbClr val="000000"/>
                </a:solidFill>
                <a:latin typeface="Be Vietnam Ultra-Bold"/>
                <a:ea typeface="Be Vietnam Ultra-Bold"/>
                <a:cs typeface="Be Vietnam Ultra-Bold"/>
                <a:sym typeface="Be Vietnam Ultra-Bold"/>
              </a:rPr>
              <a:t>🤢 NAUSEA</a:t>
            </a:r>
          </a:p>
          <a:p>
            <a:pPr algn="ctr">
              <a:lnSpc>
                <a:spcPts val="2061"/>
              </a:lnSpc>
              <a:spcBef>
                <a:spcPct val="0"/>
              </a:spcBef>
            </a:pPr>
            <a:r>
              <a:rPr lang="en-US" b="true" sz="2061">
                <a:solidFill>
                  <a:srgbClr val="000000"/>
                </a:solidFill>
                <a:latin typeface="Be Vietnam Ultra-Bold"/>
                <a:ea typeface="Be Vietnam Ultra-Bold"/>
                <a:cs typeface="Be Vietnam Ultra-Bold"/>
                <a:sym typeface="Be Vietnam Ultra-Bold"/>
              </a:rPr>
              <a:t>Feeling sick </a:t>
            </a:r>
            <a:r>
              <a:rPr lang="en-US" b="true" sz="2061">
                <a:solidFill>
                  <a:srgbClr val="000000"/>
                </a:solidFill>
                <a:latin typeface="Be Vietnam Ultra-Bold"/>
                <a:ea typeface="Be Vietnam Ultra-Bold"/>
                <a:cs typeface="Be Vietnam Ultra-Bold"/>
                <a:sym typeface="Be Vietnam Ultra-Bold"/>
              </a:rPr>
              <a:t>OR QUEASY,</a:t>
            </a:r>
          </a:p>
          <a:p>
            <a:pPr algn="ctr">
              <a:lnSpc>
                <a:spcPts val="2061"/>
              </a:lnSpc>
              <a:spcBef>
                <a:spcPct val="0"/>
              </a:spcBef>
            </a:pPr>
            <a:r>
              <a:rPr lang="en-US" b="true" sz="2061">
                <a:solidFill>
                  <a:srgbClr val="000000"/>
                </a:solidFill>
                <a:latin typeface="Be Vietnam Ultra-Bold"/>
                <a:ea typeface="Be Vietnam Ultra-Bold"/>
                <a:cs typeface="Be Vietnam Ultra-Bold"/>
                <a:sym typeface="Be Vietnam Ultra-Bold"/>
              </a:rPr>
              <a:t>OFTEN LEADING TO A </a:t>
            </a:r>
          </a:p>
          <a:p>
            <a:pPr algn="ctr">
              <a:lnSpc>
                <a:spcPts val="2061"/>
              </a:lnSpc>
              <a:spcBef>
                <a:spcPct val="0"/>
              </a:spcBef>
            </a:pPr>
            <a:r>
              <a:rPr lang="en-US" b="true" sz="2061">
                <a:solidFill>
                  <a:srgbClr val="000000"/>
                </a:solidFill>
                <a:latin typeface="Be Vietnam Ultra-Bold"/>
                <a:ea typeface="Be Vietnam Ultra-Bold"/>
                <a:cs typeface="Be Vietnam Ultra-Bold"/>
                <a:sym typeface="Be Vietnam Ultra-Bold"/>
              </a:rPr>
              <a:t>LOSS OF APPETITE</a:t>
            </a:r>
          </a:p>
          <a:p>
            <a:pPr algn="ctr">
              <a:lnSpc>
                <a:spcPts val="2061"/>
              </a:lnSpc>
              <a:spcBef>
                <a:spcPct val="0"/>
              </a:spcBef>
            </a:pPr>
            <a:r>
              <a:rPr lang="en-US" b="true" sz="2061">
                <a:solidFill>
                  <a:srgbClr val="000000"/>
                </a:solidFill>
                <a:latin typeface="Be Vietnam Ultra-Bold"/>
                <a:ea typeface="Be Vietnam Ultra-Bold"/>
                <a:cs typeface="Be Vietnam Ultra-Bold"/>
                <a:sym typeface="Be Vietnam Ultra-Bold"/>
              </a:rPr>
              <a:t> OR DISCOMFORT.</a:t>
            </a:r>
          </a:p>
          <a:p>
            <a:pPr algn="ctr">
              <a:lnSpc>
                <a:spcPts val="2061"/>
              </a:lnSpc>
              <a:spcBef>
                <a:spcPct val="0"/>
              </a:spcBef>
            </a:pPr>
          </a:p>
        </p:txBody>
      </p:sp>
      <p:sp>
        <p:nvSpPr>
          <p:cNvPr name="TextBox 10" id="10"/>
          <p:cNvSpPr txBox="true"/>
          <p:nvPr/>
        </p:nvSpPr>
        <p:spPr>
          <a:xfrm rot="0">
            <a:off x="6604672" y="192239"/>
            <a:ext cx="3656715" cy="1366755"/>
          </a:xfrm>
          <a:prstGeom prst="rect">
            <a:avLst/>
          </a:prstGeom>
        </p:spPr>
        <p:txBody>
          <a:bodyPr anchor="t" rtlCol="false" tIns="0" lIns="0" bIns="0" rIns="0">
            <a:spAutoFit/>
          </a:bodyPr>
          <a:lstStyle/>
          <a:p>
            <a:pPr algn="ctr">
              <a:lnSpc>
                <a:spcPts val="2147"/>
              </a:lnSpc>
            </a:pPr>
            <a:r>
              <a:rPr lang="en-US" b="true" sz="2147">
                <a:solidFill>
                  <a:srgbClr val="000000"/>
                </a:solidFill>
                <a:latin typeface="Be Vietnam Ultra-Bold"/>
                <a:ea typeface="Be Vietnam Ultra-Bold"/>
                <a:cs typeface="Be Vietnam Ultra-Bold"/>
                <a:sym typeface="Be Vietnam Ultra-Bold"/>
              </a:rPr>
              <a:t>🤮 VOMIT</a:t>
            </a:r>
          </a:p>
          <a:p>
            <a:pPr algn="ctr">
              <a:lnSpc>
                <a:spcPts val="2147"/>
              </a:lnSpc>
              <a:spcBef>
                <a:spcPct val="0"/>
              </a:spcBef>
            </a:pPr>
            <a:r>
              <a:rPr lang="en-US" b="true" sz="2147">
                <a:solidFill>
                  <a:srgbClr val="000000"/>
                </a:solidFill>
                <a:latin typeface="Be Vietnam Ultra-Bold"/>
                <a:ea typeface="Be Vietnam Ultra-Bold"/>
                <a:cs typeface="Be Vietnam Ultra-Bold"/>
                <a:sym typeface="Be Vietnam Ultra-Bold"/>
              </a:rPr>
              <a:t>The act </a:t>
            </a:r>
            <a:r>
              <a:rPr lang="en-US" b="true" sz="2147">
                <a:solidFill>
                  <a:srgbClr val="000000"/>
                </a:solidFill>
                <a:latin typeface="Be Vietnam Ultra-Bold"/>
                <a:ea typeface="Be Vietnam Ultra-Bold"/>
                <a:cs typeface="Be Vietnam Ultra-Bold"/>
                <a:sym typeface="Be Vietnam Ultra-Bold"/>
              </a:rPr>
              <a:t>OF THROWING UP; </a:t>
            </a:r>
          </a:p>
          <a:p>
            <a:pPr algn="ctr">
              <a:lnSpc>
                <a:spcPts val="2147"/>
              </a:lnSpc>
              <a:spcBef>
                <a:spcPct val="0"/>
              </a:spcBef>
            </a:pPr>
            <a:r>
              <a:rPr lang="en-US" b="true" sz="2147">
                <a:solidFill>
                  <a:srgbClr val="000000"/>
                </a:solidFill>
                <a:latin typeface="Be Vietnam Ultra-Bold"/>
                <a:ea typeface="Be Vietnam Ultra-Bold"/>
                <a:cs typeface="Be Vietnam Ultra-Bold"/>
                <a:sym typeface="Be Vietnam Ultra-Bold"/>
              </a:rPr>
              <a:t>COMMON IN </a:t>
            </a:r>
          </a:p>
          <a:p>
            <a:pPr algn="ctr">
              <a:lnSpc>
                <a:spcPts val="2147"/>
              </a:lnSpc>
              <a:spcBef>
                <a:spcPct val="0"/>
              </a:spcBef>
            </a:pPr>
            <a:r>
              <a:rPr lang="en-US" b="true" sz="2147">
                <a:solidFill>
                  <a:srgbClr val="000000"/>
                </a:solidFill>
                <a:latin typeface="Be Vietnam Ultra-Bold"/>
                <a:ea typeface="Be Vietnam Ultra-Bold"/>
                <a:cs typeface="Be Vietnam Ultra-Bold"/>
                <a:sym typeface="Be Vietnam Ultra-Bold"/>
              </a:rPr>
              <a:t>SEVERE MIGRAINE ATTACKS.</a:t>
            </a:r>
          </a:p>
          <a:p>
            <a:pPr algn="ctr">
              <a:lnSpc>
                <a:spcPts val="2147"/>
              </a:lnSpc>
              <a:spcBef>
                <a:spcPct val="0"/>
              </a:spcBef>
            </a:pPr>
          </a:p>
        </p:txBody>
      </p:sp>
      <p:sp>
        <p:nvSpPr>
          <p:cNvPr name="TextBox 11" id="11"/>
          <p:cNvSpPr txBox="true"/>
          <p:nvPr/>
        </p:nvSpPr>
        <p:spPr>
          <a:xfrm rot="0">
            <a:off x="4528385" y="1719229"/>
            <a:ext cx="3260245" cy="1723010"/>
          </a:xfrm>
          <a:prstGeom prst="rect">
            <a:avLst/>
          </a:prstGeom>
        </p:spPr>
        <p:txBody>
          <a:bodyPr anchor="t" rtlCol="false" tIns="0" lIns="0" bIns="0" rIns="0">
            <a:spAutoFit/>
          </a:bodyPr>
          <a:lstStyle/>
          <a:p>
            <a:pPr algn="ctr">
              <a:lnSpc>
                <a:spcPts val="2282"/>
              </a:lnSpc>
              <a:spcBef>
                <a:spcPct val="0"/>
              </a:spcBef>
            </a:pPr>
            <a:r>
              <a:rPr lang="en-US" b="true" sz="2282">
                <a:solidFill>
                  <a:srgbClr val="000000"/>
                </a:solidFill>
                <a:latin typeface="Be Vietnam Ultra-Bold"/>
                <a:ea typeface="Be Vietnam Ultra-Bold"/>
                <a:cs typeface="Be Vietnam Ultra-Bold"/>
                <a:sym typeface="Be Vietnam Ultra-Bold"/>
              </a:rPr>
              <a:t>🔊 PHON</a:t>
            </a:r>
            <a:r>
              <a:rPr lang="en-US" b="true" sz="2282">
                <a:solidFill>
                  <a:srgbClr val="000000"/>
                </a:solidFill>
                <a:latin typeface="Be Vietnam Ultra-Bold"/>
                <a:ea typeface="Be Vietnam Ultra-Bold"/>
                <a:cs typeface="Be Vietnam Ultra-Bold"/>
                <a:sym typeface="Be Vietnam Ultra-Bold"/>
              </a:rPr>
              <a:t>OPHOBIA</a:t>
            </a:r>
          </a:p>
          <a:p>
            <a:pPr algn="ctr">
              <a:lnSpc>
                <a:spcPts val="2282"/>
              </a:lnSpc>
              <a:spcBef>
                <a:spcPct val="0"/>
              </a:spcBef>
            </a:pPr>
            <a:r>
              <a:rPr lang="en-US" b="true" sz="2282">
                <a:solidFill>
                  <a:srgbClr val="000000"/>
                </a:solidFill>
                <a:latin typeface="Be Vietnam Ultra-Bold"/>
                <a:ea typeface="Be Vietnam Ultra-Bold"/>
                <a:cs typeface="Be Vietnam Ultra-Bold"/>
                <a:sym typeface="Be Vietnam Ultra-Bold"/>
              </a:rPr>
              <a:t>EXTREME SENSITIVITY TO SOUND—NORMAL NOISES MAY FEEL PAINFULLY LOUD.</a:t>
            </a:r>
          </a:p>
          <a:p>
            <a:pPr algn="ctr">
              <a:lnSpc>
                <a:spcPts val="2282"/>
              </a:lnSpc>
              <a:spcBef>
                <a:spcPct val="0"/>
              </a:spcBef>
            </a:pPr>
          </a:p>
        </p:txBody>
      </p:sp>
      <p:sp>
        <p:nvSpPr>
          <p:cNvPr name="TextBox 12" id="12"/>
          <p:cNvSpPr txBox="true"/>
          <p:nvPr/>
        </p:nvSpPr>
        <p:spPr>
          <a:xfrm rot="0">
            <a:off x="11779926" y="462350"/>
            <a:ext cx="3057549" cy="1362201"/>
          </a:xfrm>
          <a:prstGeom prst="rect">
            <a:avLst/>
          </a:prstGeom>
        </p:spPr>
        <p:txBody>
          <a:bodyPr anchor="t" rtlCol="false" tIns="0" lIns="0" bIns="0" rIns="0">
            <a:spAutoFit/>
          </a:bodyPr>
          <a:lstStyle/>
          <a:p>
            <a:pPr algn="ctr">
              <a:lnSpc>
                <a:spcPts val="2140"/>
              </a:lnSpc>
              <a:spcBef>
                <a:spcPct val="0"/>
              </a:spcBef>
            </a:pPr>
            <a:r>
              <a:rPr lang="en-US" b="true" sz="2140">
                <a:solidFill>
                  <a:srgbClr val="000000"/>
                </a:solidFill>
                <a:latin typeface="Be Vietnam Ultra-Bold"/>
                <a:ea typeface="Be Vietnam Ultra-Bold"/>
                <a:cs typeface="Be Vietnam Ultra-Bold"/>
                <a:sym typeface="Be Vietnam Ultra-Bold"/>
              </a:rPr>
              <a:t>💡 PH</a:t>
            </a:r>
            <a:r>
              <a:rPr lang="en-US" b="true" sz="2140">
                <a:solidFill>
                  <a:srgbClr val="000000"/>
                </a:solidFill>
                <a:latin typeface="Be Vietnam Ultra-Bold"/>
                <a:ea typeface="Be Vietnam Ultra-Bold"/>
                <a:cs typeface="Be Vietnam Ultra-Bold"/>
                <a:sym typeface="Be Vietnam Ultra-Bold"/>
              </a:rPr>
              <a:t>OTOPHOBIA</a:t>
            </a:r>
          </a:p>
          <a:p>
            <a:pPr algn="ctr">
              <a:lnSpc>
                <a:spcPts val="2140"/>
              </a:lnSpc>
              <a:spcBef>
                <a:spcPct val="0"/>
              </a:spcBef>
            </a:pPr>
            <a:r>
              <a:rPr lang="en-US" b="true" sz="2140">
                <a:solidFill>
                  <a:srgbClr val="000000"/>
                </a:solidFill>
                <a:latin typeface="Be Vietnam Ultra-Bold"/>
                <a:ea typeface="Be Vietnam Ultra-Bold"/>
                <a:cs typeface="Be Vietnam Ultra-Bold"/>
                <a:sym typeface="Be Vietnam Ultra-Bold"/>
              </a:rPr>
              <a:t>DISCOMFORT OR PAIN IN THE EYES WHEN EXPOSED TO LIGHT.</a:t>
            </a:r>
          </a:p>
          <a:p>
            <a:pPr algn="ctr">
              <a:lnSpc>
                <a:spcPts val="2140"/>
              </a:lnSpc>
              <a:spcBef>
                <a:spcPct val="0"/>
              </a:spcBef>
            </a:pPr>
          </a:p>
        </p:txBody>
      </p:sp>
      <p:sp>
        <p:nvSpPr>
          <p:cNvPr name="TextBox 13" id="13"/>
          <p:cNvSpPr txBox="true"/>
          <p:nvPr/>
        </p:nvSpPr>
        <p:spPr>
          <a:xfrm rot="0">
            <a:off x="355993" y="3630286"/>
            <a:ext cx="3115745" cy="1653636"/>
          </a:xfrm>
          <a:prstGeom prst="rect">
            <a:avLst/>
          </a:prstGeom>
        </p:spPr>
        <p:txBody>
          <a:bodyPr anchor="t" rtlCol="false" tIns="0" lIns="0" bIns="0" rIns="0">
            <a:spAutoFit/>
          </a:bodyPr>
          <a:lstStyle/>
          <a:p>
            <a:pPr algn="ctr">
              <a:lnSpc>
                <a:spcPts val="2181"/>
              </a:lnSpc>
              <a:spcBef>
                <a:spcPct val="0"/>
              </a:spcBef>
            </a:pPr>
            <a:r>
              <a:rPr lang="en-US" b="true" sz="2181">
                <a:solidFill>
                  <a:srgbClr val="000000"/>
                </a:solidFill>
                <a:latin typeface="Be Vietnam Ultra-Bold"/>
                <a:ea typeface="Be Vietnam Ultra-Bold"/>
                <a:cs typeface="Be Vietnam Ultra-Bold"/>
                <a:sym typeface="Be Vietnam Ultra-Bold"/>
              </a:rPr>
              <a:t>✋ SENS</a:t>
            </a:r>
            <a:r>
              <a:rPr lang="en-US" b="true" sz="2181">
                <a:solidFill>
                  <a:srgbClr val="000000"/>
                </a:solidFill>
                <a:latin typeface="Be Vietnam Ultra-Bold"/>
                <a:ea typeface="Be Vietnam Ultra-Bold"/>
                <a:cs typeface="Be Vietnam Ultra-Bold"/>
                <a:sym typeface="Be Vietnam Ultra-Bold"/>
              </a:rPr>
              <a:t>ORY</a:t>
            </a:r>
          </a:p>
          <a:p>
            <a:pPr algn="ctr">
              <a:lnSpc>
                <a:spcPts val="2181"/>
              </a:lnSpc>
              <a:spcBef>
                <a:spcPct val="0"/>
              </a:spcBef>
            </a:pPr>
            <a:r>
              <a:rPr lang="en-US" b="true" sz="2181">
                <a:solidFill>
                  <a:srgbClr val="000000"/>
                </a:solidFill>
                <a:latin typeface="Be Vietnam Ultra-Bold"/>
                <a:ea typeface="Be Vietnam Ultra-Bold"/>
                <a:cs typeface="Be Vietnam Ultra-Bold"/>
                <a:sym typeface="Be Vietnam Ultra-Bold"/>
              </a:rPr>
              <a:t>TINGLING OR NUMBNESS, USUALLY IN THE FACE, ARMS, OR LEGS.</a:t>
            </a:r>
          </a:p>
          <a:p>
            <a:pPr algn="ctr">
              <a:lnSpc>
                <a:spcPts val="2181"/>
              </a:lnSpc>
              <a:spcBef>
                <a:spcPct val="0"/>
              </a:spcBef>
            </a:pPr>
          </a:p>
        </p:txBody>
      </p:sp>
      <p:sp>
        <p:nvSpPr>
          <p:cNvPr name="TextBox 14" id="14"/>
          <p:cNvSpPr txBox="true"/>
          <p:nvPr/>
        </p:nvSpPr>
        <p:spPr>
          <a:xfrm rot="0">
            <a:off x="11909057" y="3123183"/>
            <a:ext cx="3206535" cy="1995035"/>
          </a:xfrm>
          <a:prstGeom prst="rect">
            <a:avLst/>
          </a:prstGeom>
        </p:spPr>
        <p:txBody>
          <a:bodyPr anchor="t" rtlCol="false" tIns="0" lIns="0" bIns="0" rIns="0">
            <a:spAutoFit/>
          </a:bodyPr>
          <a:lstStyle/>
          <a:p>
            <a:pPr algn="ctr">
              <a:lnSpc>
                <a:spcPts val="2245"/>
              </a:lnSpc>
              <a:spcBef>
                <a:spcPct val="0"/>
              </a:spcBef>
            </a:pPr>
            <a:r>
              <a:rPr lang="en-US" b="true" sz="2245">
                <a:solidFill>
                  <a:srgbClr val="000000"/>
                </a:solidFill>
                <a:latin typeface="Be Vietnam Ultra-Bold"/>
                <a:ea typeface="Be Vietnam Ultra-Bold"/>
                <a:cs typeface="Be Vietnam Ultra-Bold"/>
                <a:sym typeface="Be Vietnam Ultra-Bold"/>
              </a:rPr>
              <a:t>🧠 MOT</a:t>
            </a:r>
            <a:r>
              <a:rPr lang="en-US" b="true" sz="2245">
                <a:solidFill>
                  <a:srgbClr val="000000"/>
                </a:solidFill>
                <a:latin typeface="Be Vietnam Ultra-Bold"/>
                <a:ea typeface="Be Vietnam Ultra-Bold"/>
                <a:cs typeface="Be Vietnam Ultra-Bold"/>
                <a:sym typeface="Be Vietnam Ultra-Bold"/>
              </a:rPr>
              <a:t>OR</a:t>
            </a:r>
          </a:p>
          <a:p>
            <a:pPr algn="ctr">
              <a:lnSpc>
                <a:spcPts val="2245"/>
              </a:lnSpc>
              <a:spcBef>
                <a:spcPct val="0"/>
              </a:spcBef>
            </a:pPr>
            <a:r>
              <a:rPr lang="en-US" b="true" sz="2245">
                <a:solidFill>
                  <a:srgbClr val="000000"/>
                </a:solidFill>
                <a:latin typeface="Be Vietnam Ultra-Bold"/>
                <a:ea typeface="Be Vietnam Ultra-Bold"/>
                <a:cs typeface="Be Vietnam Ultra-Bold"/>
                <a:sym typeface="Be Vietnam Ultra-Bold"/>
              </a:rPr>
              <a:t>DIFFICULTY MOVING MUSCLES NORMALLY; MAY FEEL WEAKNESS OR LACK OF COORDINATION.</a:t>
            </a:r>
          </a:p>
          <a:p>
            <a:pPr algn="ctr">
              <a:lnSpc>
                <a:spcPts val="2245"/>
              </a:lnSpc>
              <a:spcBef>
                <a:spcPct val="0"/>
              </a:spcBef>
            </a:pPr>
          </a:p>
        </p:txBody>
      </p:sp>
      <p:sp>
        <p:nvSpPr>
          <p:cNvPr name="TextBox 15" id="15"/>
          <p:cNvSpPr txBox="true"/>
          <p:nvPr/>
        </p:nvSpPr>
        <p:spPr>
          <a:xfrm rot="0">
            <a:off x="14375323" y="1777992"/>
            <a:ext cx="3392351" cy="1804668"/>
          </a:xfrm>
          <a:prstGeom prst="rect">
            <a:avLst/>
          </a:prstGeom>
        </p:spPr>
        <p:txBody>
          <a:bodyPr anchor="t" rtlCol="false" tIns="0" lIns="0" bIns="0" rIns="0">
            <a:spAutoFit/>
          </a:bodyPr>
          <a:lstStyle/>
          <a:p>
            <a:pPr algn="ctr">
              <a:lnSpc>
                <a:spcPts val="2375"/>
              </a:lnSpc>
            </a:pPr>
            <a:r>
              <a:rPr lang="en-US" b="true" sz="2375">
                <a:solidFill>
                  <a:srgbClr val="000000"/>
                </a:solidFill>
                <a:latin typeface="Be Vietnam Ultra-Bold"/>
                <a:ea typeface="Be Vietnam Ultra-Bold"/>
                <a:cs typeface="Be Vietnam Ultra-Bold"/>
                <a:sym typeface="Be Vietnam Ultra-Bold"/>
              </a:rPr>
              <a:t>🗣️ LANGUAGE</a:t>
            </a:r>
          </a:p>
          <a:p>
            <a:pPr algn="ctr">
              <a:lnSpc>
                <a:spcPts val="2375"/>
              </a:lnSpc>
              <a:spcBef>
                <a:spcPct val="0"/>
              </a:spcBef>
            </a:pPr>
            <a:r>
              <a:rPr lang="en-US" b="true" sz="2375">
                <a:solidFill>
                  <a:srgbClr val="000000"/>
                </a:solidFill>
                <a:latin typeface="Be Vietnam Ultra-Bold"/>
                <a:ea typeface="Be Vietnam Ultra-Bold"/>
                <a:cs typeface="Be Vietnam Ultra-Bold"/>
                <a:sym typeface="Be Vietnam Ultra-Bold"/>
              </a:rPr>
              <a:t>Tr</a:t>
            </a:r>
            <a:r>
              <a:rPr lang="en-US" b="true" sz="2375">
                <a:solidFill>
                  <a:srgbClr val="000000"/>
                </a:solidFill>
                <a:latin typeface="Be Vietnam Ultra-Bold"/>
                <a:ea typeface="Be Vietnam Ultra-Bold"/>
                <a:cs typeface="Be Vietnam Ultra-Bold"/>
                <a:sym typeface="Be Vietnam Ultra-Bold"/>
              </a:rPr>
              <a:t>OUBLE SPEAKING OR FINDING THE RIGHT WORDS (ALSO PART OF AURA).</a:t>
            </a:r>
          </a:p>
          <a:p>
            <a:pPr algn="ctr">
              <a:lnSpc>
                <a:spcPts val="2375"/>
              </a:lnSpc>
              <a:spcBef>
                <a:spcPct val="0"/>
              </a:spcBef>
            </a:pPr>
          </a:p>
        </p:txBody>
      </p:sp>
      <p:sp>
        <p:nvSpPr>
          <p:cNvPr name="TextBox 16" id="16"/>
          <p:cNvSpPr txBox="true"/>
          <p:nvPr/>
        </p:nvSpPr>
        <p:spPr>
          <a:xfrm rot="0">
            <a:off x="3427273" y="4139899"/>
            <a:ext cx="3289145" cy="1757841"/>
          </a:xfrm>
          <a:prstGeom prst="rect">
            <a:avLst/>
          </a:prstGeom>
        </p:spPr>
        <p:txBody>
          <a:bodyPr anchor="t" rtlCol="false" tIns="0" lIns="0" bIns="0" rIns="0">
            <a:spAutoFit/>
          </a:bodyPr>
          <a:lstStyle/>
          <a:p>
            <a:pPr algn="ctr">
              <a:lnSpc>
                <a:spcPts val="2303"/>
              </a:lnSpc>
              <a:spcBef>
                <a:spcPct val="0"/>
              </a:spcBef>
            </a:pPr>
            <a:r>
              <a:rPr lang="en-US" b="true" sz="2303">
                <a:solidFill>
                  <a:srgbClr val="000000"/>
                </a:solidFill>
                <a:latin typeface="Be Vietnam Ultra-Bold"/>
                <a:ea typeface="Be Vietnam Ultra-Bold"/>
                <a:cs typeface="Be Vietnam Ultra-Bold"/>
                <a:sym typeface="Be Vietnam Ultra-Bold"/>
              </a:rPr>
              <a:t>👁️ VIS</a:t>
            </a:r>
            <a:r>
              <a:rPr lang="en-US" b="true" sz="2303">
                <a:solidFill>
                  <a:srgbClr val="000000"/>
                </a:solidFill>
                <a:latin typeface="Be Vietnam Ultra-Bold"/>
                <a:ea typeface="Be Vietnam Ultra-Bold"/>
                <a:cs typeface="Be Vietnam Ultra-Bold"/>
                <a:sym typeface="Be Vietnam Ultra-Bold"/>
              </a:rPr>
              <a:t>UAL</a:t>
            </a:r>
          </a:p>
          <a:p>
            <a:pPr algn="ctr">
              <a:lnSpc>
                <a:spcPts val="2303"/>
              </a:lnSpc>
              <a:spcBef>
                <a:spcPct val="0"/>
              </a:spcBef>
            </a:pPr>
            <a:r>
              <a:rPr lang="en-US" b="true" sz="2303">
                <a:solidFill>
                  <a:srgbClr val="000000"/>
                </a:solidFill>
                <a:latin typeface="Be Vietnam Ultra-Bold"/>
                <a:ea typeface="Be Vietnam Ultra-Bold"/>
                <a:cs typeface="Be Vietnam Ultra-Bold"/>
                <a:sym typeface="Be Vietnam Ultra-Bold"/>
              </a:rPr>
              <a:t>SEEING FLASHES, ZIGZAG LINES, OR BLIND SPOTS—OFTEN CALLED "AURA."</a:t>
            </a:r>
          </a:p>
          <a:p>
            <a:pPr algn="ctr">
              <a:lnSpc>
                <a:spcPts val="2303"/>
              </a:lnSpc>
              <a:spcBef>
                <a:spcPct val="0"/>
              </a:spcBef>
            </a:pPr>
          </a:p>
        </p:txBody>
      </p:sp>
      <p:sp>
        <p:nvSpPr>
          <p:cNvPr name="TextBox 17" id="17"/>
          <p:cNvSpPr txBox="true"/>
          <p:nvPr/>
        </p:nvSpPr>
        <p:spPr>
          <a:xfrm rot="0">
            <a:off x="3936084" y="6161508"/>
            <a:ext cx="3343735" cy="1187850"/>
          </a:xfrm>
          <a:prstGeom prst="rect">
            <a:avLst/>
          </a:prstGeom>
        </p:spPr>
        <p:txBody>
          <a:bodyPr anchor="t" rtlCol="false" tIns="0" lIns="0" bIns="0" rIns="0">
            <a:spAutoFit/>
          </a:bodyPr>
          <a:lstStyle/>
          <a:p>
            <a:pPr algn="ctr">
              <a:lnSpc>
                <a:spcPts val="2320"/>
              </a:lnSpc>
              <a:spcBef>
                <a:spcPct val="0"/>
              </a:spcBef>
            </a:pPr>
            <a:r>
              <a:rPr lang="en-US" b="true" sz="2320">
                <a:solidFill>
                  <a:srgbClr val="000000"/>
                </a:solidFill>
                <a:latin typeface="Be Vietnam Ultra-Bold"/>
                <a:ea typeface="Be Vietnam Ultra-Bold"/>
                <a:cs typeface="Be Vietnam Ultra-Bold"/>
                <a:sym typeface="Be Vietnam Ultra-Bold"/>
              </a:rPr>
              <a:t>🌪️ VE</a:t>
            </a:r>
            <a:r>
              <a:rPr lang="en-US" b="true" sz="2320">
                <a:solidFill>
                  <a:srgbClr val="000000"/>
                </a:solidFill>
                <a:latin typeface="Be Vietnam Ultra-Bold"/>
                <a:ea typeface="Be Vietnam Ultra-Bold"/>
                <a:cs typeface="Be Vietnam Ultra-Bold"/>
                <a:sym typeface="Be Vietnam Ultra-Bold"/>
              </a:rPr>
              <a:t>RTIGO</a:t>
            </a:r>
          </a:p>
          <a:p>
            <a:pPr algn="ctr">
              <a:lnSpc>
                <a:spcPts val="2320"/>
              </a:lnSpc>
              <a:spcBef>
                <a:spcPct val="0"/>
              </a:spcBef>
            </a:pPr>
            <a:r>
              <a:rPr lang="en-US" b="true" sz="2320">
                <a:solidFill>
                  <a:srgbClr val="000000"/>
                </a:solidFill>
                <a:latin typeface="Be Vietnam Ultra-Bold"/>
                <a:ea typeface="Be Vietnam Ultra-Bold"/>
                <a:cs typeface="Be Vietnam Ultra-Bold"/>
                <a:sym typeface="Be Vietnam Ultra-Bold"/>
              </a:rPr>
              <a:t>A SPINNING SENSATION </a:t>
            </a:r>
          </a:p>
          <a:p>
            <a:pPr algn="ctr">
              <a:lnSpc>
                <a:spcPts val="2320"/>
              </a:lnSpc>
              <a:spcBef>
                <a:spcPct val="0"/>
              </a:spcBef>
            </a:pPr>
            <a:r>
              <a:rPr lang="en-US" b="true" sz="2320">
                <a:solidFill>
                  <a:srgbClr val="000000"/>
                </a:solidFill>
                <a:latin typeface="Be Vietnam Ultra-Bold"/>
                <a:ea typeface="Be Vietnam Ultra-Bold"/>
                <a:cs typeface="Be Vietnam Ultra-Bold"/>
                <a:sym typeface="Be Vietnam Ultra-Bold"/>
              </a:rPr>
              <a:t>OR LOSS OF BALANCE.</a:t>
            </a:r>
          </a:p>
          <a:p>
            <a:pPr algn="ctr">
              <a:lnSpc>
                <a:spcPts val="2320"/>
              </a:lnSpc>
              <a:spcBef>
                <a:spcPct val="0"/>
              </a:spcBef>
            </a:pPr>
          </a:p>
        </p:txBody>
      </p:sp>
      <p:sp>
        <p:nvSpPr>
          <p:cNvPr name="TextBox 18" id="18"/>
          <p:cNvSpPr txBox="true"/>
          <p:nvPr/>
        </p:nvSpPr>
        <p:spPr>
          <a:xfrm rot="0">
            <a:off x="7188628" y="8123841"/>
            <a:ext cx="3729829" cy="1660567"/>
          </a:xfrm>
          <a:prstGeom prst="rect">
            <a:avLst/>
          </a:prstGeom>
        </p:spPr>
        <p:txBody>
          <a:bodyPr anchor="t" rtlCol="false" tIns="0" lIns="0" bIns="0" rIns="0">
            <a:spAutoFit/>
          </a:bodyPr>
          <a:lstStyle/>
          <a:p>
            <a:pPr algn="ctr">
              <a:lnSpc>
                <a:spcPts val="2611"/>
              </a:lnSpc>
              <a:spcBef>
                <a:spcPct val="0"/>
              </a:spcBef>
            </a:pPr>
            <a:r>
              <a:rPr lang="en-US" b="true" sz="2611">
                <a:solidFill>
                  <a:srgbClr val="000000"/>
                </a:solidFill>
                <a:latin typeface="Be Vietnam Ultra-Bold"/>
                <a:ea typeface="Be Vietnam Ultra-Bold"/>
                <a:cs typeface="Be Vietnam Ultra-Bold"/>
                <a:sym typeface="Be Vietnam Ultra-Bold"/>
              </a:rPr>
              <a:t>👂 HYP</a:t>
            </a:r>
            <a:r>
              <a:rPr lang="en-US" b="true" sz="2611">
                <a:solidFill>
                  <a:srgbClr val="000000"/>
                </a:solidFill>
                <a:latin typeface="Be Vietnam Ultra-Bold"/>
                <a:ea typeface="Be Vietnam Ultra-Bold"/>
                <a:cs typeface="Be Vietnam Ultra-Bold"/>
                <a:sym typeface="Be Vietnam Ultra-Bold"/>
              </a:rPr>
              <a:t>OACUSIS</a:t>
            </a:r>
          </a:p>
          <a:p>
            <a:pPr algn="ctr">
              <a:lnSpc>
                <a:spcPts val="2611"/>
              </a:lnSpc>
              <a:spcBef>
                <a:spcPct val="0"/>
              </a:spcBef>
            </a:pPr>
            <a:r>
              <a:rPr lang="en-US" b="true" sz="2611">
                <a:solidFill>
                  <a:srgbClr val="000000"/>
                </a:solidFill>
                <a:latin typeface="Be Vietnam Ultra-Bold"/>
                <a:ea typeface="Be Vietnam Ultra-Bold"/>
                <a:cs typeface="Be Vietnam Ultra-Bold"/>
                <a:sym typeface="Be Vietnam Ultra-Bold"/>
              </a:rPr>
              <a:t>DECREASED ABILITY TO HEAR; SOUNDS MAY SEEM MUFFLED.</a:t>
            </a:r>
          </a:p>
          <a:p>
            <a:pPr algn="ctr">
              <a:lnSpc>
                <a:spcPts val="2611"/>
              </a:lnSpc>
              <a:spcBef>
                <a:spcPct val="0"/>
              </a:spcBef>
            </a:pPr>
          </a:p>
        </p:txBody>
      </p:sp>
      <p:sp>
        <p:nvSpPr>
          <p:cNvPr name="TextBox 19" id="19"/>
          <p:cNvSpPr txBox="true"/>
          <p:nvPr/>
        </p:nvSpPr>
        <p:spPr>
          <a:xfrm rot="0">
            <a:off x="91535" y="5537557"/>
            <a:ext cx="3463916" cy="1538784"/>
          </a:xfrm>
          <a:prstGeom prst="rect">
            <a:avLst/>
          </a:prstGeom>
        </p:spPr>
        <p:txBody>
          <a:bodyPr anchor="t" rtlCol="false" tIns="0" lIns="0" bIns="0" rIns="0">
            <a:spAutoFit/>
          </a:bodyPr>
          <a:lstStyle/>
          <a:p>
            <a:pPr algn="ctr">
              <a:lnSpc>
                <a:spcPts val="2425"/>
              </a:lnSpc>
            </a:pPr>
            <a:r>
              <a:rPr lang="en-US" b="true" sz="2425">
                <a:solidFill>
                  <a:srgbClr val="000000"/>
                </a:solidFill>
                <a:latin typeface="Be Vietnam Ultra-Bold"/>
                <a:ea typeface="Be Vietnam Ultra-Bold"/>
                <a:cs typeface="Be Vietnam Ultra-Bold"/>
                <a:sym typeface="Be Vietnam Ultra-Bold"/>
              </a:rPr>
              <a:t>👀 DIPLOPIA</a:t>
            </a:r>
          </a:p>
          <a:p>
            <a:pPr algn="ctr">
              <a:lnSpc>
                <a:spcPts val="2425"/>
              </a:lnSpc>
              <a:spcBef>
                <a:spcPct val="0"/>
              </a:spcBef>
            </a:pPr>
            <a:r>
              <a:rPr lang="en-US" b="true" sz="2425">
                <a:solidFill>
                  <a:srgbClr val="000000"/>
                </a:solidFill>
                <a:latin typeface="Be Vietnam Ultra-Bold"/>
                <a:ea typeface="Be Vietnam Ultra-Bold"/>
                <a:cs typeface="Be Vietnam Ultra-Bold"/>
                <a:sym typeface="Be Vietnam Ultra-Bold"/>
              </a:rPr>
              <a:t>D</a:t>
            </a:r>
            <a:r>
              <a:rPr lang="en-US" b="true" sz="2425">
                <a:solidFill>
                  <a:srgbClr val="000000"/>
                </a:solidFill>
                <a:latin typeface="Be Vietnam Ultra-Bold"/>
                <a:ea typeface="Be Vietnam Ultra-Bold"/>
                <a:cs typeface="Be Vietnam Ultra-Bold"/>
                <a:sym typeface="Be Vietnam Ultra-Bold"/>
              </a:rPr>
              <a:t>OUBLE VISION—SEEING TWO IMAGES OF A SINGLE OBJECT.</a:t>
            </a:r>
          </a:p>
          <a:p>
            <a:pPr algn="ctr">
              <a:lnSpc>
                <a:spcPts val="2425"/>
              </a:lnSpc>
              <a:spcBef>
                <a:spcPct val="0"/>
              </a:spcBef>
            </a:pPr>
          </a:p>
        </p:txBody>
      </p:sp>
      <p:sp>
        <p:nvSpPr>
          <p:cNvPr name="TextBox 20" id="20"/>
          <p:cNvSpPr txBox="true"/>
          <p:nvPr/>
        </p:nvSpPr>
        <p:spPr>
          <a:xfrm rot="0">
            <a:off x="14742603" y="4215204"/>
            <a:ext cx="3458543" cy="1850335"/>
          </a:xfrm>
          <a:prstGeom prst="rect">
            <a:avLst/>
          </a:prstGeom>
        </p:spPr>
        <p:txBody>
          <a:bodyPr anchor="t" rtlCol="false" tIns="0" lIns="0" bIns="0" rIns="0">
            <a:spAutoFit/>
          </a:bodyPr>
          <a:lstStyle/>
          <a:p>
            <a:pPr algn="ctr">
              <a:lnSpc>
                <a:spcPts val="2421"/>
              </a:lnSpc>
            </a:pPr>
            <a:r>
              <a:rPr lang="en-US" b="true" sz="2421">
                <a:solidFill>
                  <a:srgbClr val="000000"/>
                </a:solidFill>
                <a:latin typeface="Be Vietnam Ultra-Bold"/>
                <a:ea typeface="Be Vietnam Ultra-Bold"/>
                <a:cs typeface="Be Vietnam Ultra-Bold"/>
                <a:sym typeface="Be Vietnam Ultra-Bold"/>
              </a:rPr>
              <a:t>🎧 TINNITUS</a:t>
            </a:r>
          </a:p>
          <a:p>
            <a:pPr algn="ctr">
              <a:lnSpc>
                <a:spcPts val="2421"/>
              </a:lnSpc>
              <a:spcBef>
                <a:spcPct val="0"/>
              </a:spcBef>
            </a:pPr>
            <a:r>
              <a:rPr lang="en-US" b="true" sz="2421">
                <a:solidFill>
                  <a:srgbClr val="000000"/>
                </a:solidFill>
                <a:latin typeface="Be Vietnam Ultra-Bold"/>
                <a:ea typeface="Be Vietnam Ultra-Bold"/>
                <a:cs typeface="Be Vietnam Ultra-Bold"/>
                <a:sym typeface="Be Vietnam Ultra-Bold"/>
              </a:rPr>
              <a:t>B</a:t>
            </a:r>
            <a:r>
              <a:rPr lang="en-US" b="true" sz="2421">
                <a:solidFill>
                  <a:srgbClr val="000000"/>
                </a:solidFill>
                <a:latin typeface="Be Vietnam Ultra-Bold"/>
                <a:ea typeface="Be Vietnam Ultra-Bold"/>
                <a:cs typeface="Be Vietnam Ultra-Bold"/>
                <a:sym typeface="Be Vietnam Ultra-Bold"/>
              </a:rPr>
              <a:t>UZZING OR RINGING SOUNDS IN THE EARS WITHOUT AN EXTERNAL SOURCE.</a:t>
            </a:r>
          </a:p>
          <a:p>
            <a:pPr algn="ctr">
              <a:lnSpc>
                <a:spcPts val="2421"/>
              </a:lnSpc>
              <a:spcBef>
                <a:spcPct val="0"/>
              </a:spcBef>
            </a:pPr>
          </a:p>
        </p:txBody>
      </p:sp>
      <p:sp>
        <p:nvSpPr>
          <p:cNvPr name="TextBox 21" id="21"/>
          <p:cNvSpPr txBox="true"/>
          <p:nvPr/>
        </p:nvSpPr>
        <p:spPr>
          <a:xfrm rot="0">
            <a:off x="11842382" y="7406509"/>
            <a:ext cx="2658011" cy="2288999"/>
          </a:xfrm>
          <a:prstGeom prst="rect">
            <a:avLst/>
          </a:prstGeom>
        </p:spPr>
        <p:txBody>
          <a:bodyPr anchor="t" rtlCol="false" tIns="0" lIns="0" bIns="0" rIns="0">
            <a:spAutoFit/>
          </a:bodyPr>
          <a:lstStyle/>
          <a:p>
            <a:pPr algn="ctr">
              <a:lnSpc>
                <a:spcPts val="2275"/>
              </a:lnSpc>
            </a:pPr>
            <a:r>
              <a:rPr lang="en-US" b="true" sz="2275">
                <a:solidFill>
                  <a:srgbClr val="000000"/>
                </a:solidFill>
                <a:latin typeface="Be Vietnam Ultra-Bold"/>
                <a:ea typeface="Be Vietnam Ultra-Bold"/>
                <a:cs typeface="Be Vietnam Ultra-Bold"/>
                <a:sym typeface="Be Vietnam Ultra-Bold"/>
              </a:rPr>
              <a:t>😵 CONSCIENCE</a:t>
            </a:r>
          </a:p>
          <a:p>
            <a:pPr algn="ctr">
              <a:lnSpc>
                <a:spcPts val="2275"/>
              </a:lnSpc>
              <a:spcBef>
                <a:spcPct val="0"/>
              </a:spcBef>
            </a:pPr>
            <a:r>
              <a:rPr lang="en-US" b="true" sz="2275">
                <a:solidFill>
                  <a:srgbClr val="000000"/>
                </a:solidFill>
                <a:latin typeface="Be Vietnam Ultra-Bold"/>
                <a:ea typeface="Be Vietnam Ultra-Bold"/>
                <a:cs typeface="Be Vietnam Ultra-Bold"/>
                <a:sym typeface="Be Vietnam Ultra-Bold"/>
              </a:rPr>
              <a:t>Episodes of c</a:t>
            </a:r>
            <a:r>
              <a:rPr lang="en-US" b="true" sz="2275">
                <a:solidFill>
                  <a:srgbClr val="000000"/>
                </a:solidFill>
                <a:latin typeface="Be Vietnam Ultra-Bold"/>
                <a:ea typeface="Be Vietnam Ultra-Bold"/>
                <a:cs typeface="Be Vietnam Ultra-Bold"/>
                <a:sym typeface="Be Vietnam Ultra-Bold"/>
              </a:rPr>
              <a:t>ONFUSION, DISORIENTATION, OR PARTIAL LOSS OF CONSCIOUSNESS.</a:t>
            </a:r>
          </a:p>
          <a:p>
            <a:pPr algn="ctr">
              <a:lnSpc>
                <a:spcPts val="2275"/>
              </a:lnSpc>
              <a:spcBef>
                <a:spcPct val="0"/>
              </a:spcBef>
            </a:pPr>
          </a:p>
        </p:txBody>
      </p:sp>
      <p:sp>
        <p:nvSpPr>
          <p:cNvPr name="TextBox 22" id="22"/>
          <p:cNvSpPr txBox="true"/>
          <p:nvPr/>
        </p:nvSpPr>
        <p:spPr>
          <a:xfrm rot="0">
            <a:off x="3555451" y="7932583"/>
            <a:ext cx="2710542" cy="2354417"/>
          </a:xfrm>
          <a:prstGeom prst="rect">
            <a:avLst/>
          </a:prstGeom>
        </p:spPr>
        <p:txBody>
          <a:bodyPr anchor="t" rtlCol="false" tIns="0" lIns="0" bIns="0" rIns="0">
            <a:spAutoFit/>
          </a:bodyPr>
          <a:lstStyle/>
          <a:p>
            <a:pPr algn="ctr">
              <a:lnSpc>
                <a:spcPts val="2320"/>
              </a:lnSpc>
            </a:pPr>
            <a:r>
              <a:rPr lang="en-US" b="true" sz="2320">
                <a:solidFill>
                  <a:srgbClr val="000000"/>
                </a:solidFill>
                <a:latin typeface="Be Vietnam Ultra-Bold"/>
                <a:ea typeface="Be Vietnam Ultra-Bold"/>
                <a:cs typeface="Be Vietnam Ultra-Bold"/>
                <a:sym typeface="Be Vietnam Ultra-Bold"/>
              </a:rPr>
              <a:t>🔥 PARESTHESIA</a:t>
            </a:r>
          </a:p>
          <a:p>
            <a:pPr algn="ctr">
              <a:lnSpc>
                <a:spcPts val="2320"/>
              </a:lnSpc>
              <a:spcBef>
                <a:spcPct val="0"/>
              </a:spcBef>
            </a:pPr>
            <a:r>
              <a:rPr lang="en-US" b="true" sz="2320">
                <a:solidFill>
                  <a:srgbClr val="000000"/>
                </a:solidFill>
                <a:latin typeface="Be Vietnam Ultra-Bold"/>
                <a:ea typeface="Be Vietnam Ultra-Bold"/>
                <a:cs typeface="Be Vietnam Ultra-Bold"/>
                <a:sym typeface="Be Vietnam Ultra-Bold"/>
              </a:rPr>
              <a:t>Unusual skin sensati</a:t>
            </a:r>
            <a:r>
              <a:rPr lang="en-US" b="true" sz="2320">
                <a:solidFill>
                  <a:srgbClr val="000000"/>
                </a:solidFill>
                <a:latin typeface="Be Vietnam Ultra-Bold"/>
                <a:ea typeface="Be Vietnam Ultra-Bold"/>
                <a:cs typeface="Be Vietnam Ultra-Bold"/>
                <a:sym typeface="Be Vietnam Ultra-Bold"/>
              </a:rPr>
              <a:t>ONS LIKE TINGLING, PRICKLING, OR “PINS AND NEEDLES.”</a:t>
            </a:r>
          </a:p>
          <a:p>
            <a:pPr algn="ctr">
              <a:lnSpc>
                <a:spcPts val="2320"/>
              </a:lnSpc>
              <a:spcBef>
                <a:spcPct val="0"/>
              </a:spcBef>
            </a:pPr>
          </a:p>
        </p:txBody>
      </p:sp>
      <p:sp>
        <p:nvSpPr>
          <p:cNvPr name="TextBox 23" id="23"/>
          <p:cNvSpPr txBox="true"/>
          <p:nvPr/>
        </p:nvSpPr>
        <p:spPr>
          <a:xfrm rot="0">
            <a:off x="355993" y="7246117"/>
            <a:ext cx="2709439" cy="2542048"/>
          </a:xfrm>
          <a:prstGeom prst="rect">
            <a:avLst/>
          </a:prstGeom>
        </p:spPr>
        <p:txBody>
          <a:bodyPr anchor="t" rtlCol="false" tIns="0" lIns="0" bIns="0" rIns="0">
            <a:spAutoFit/>
          </a:bodyPr>
          <a:lstStyle/>
          <a:p>
            <a:pPr algn="ctr">
              <a:lnSpc>
                <a:spcPts val="2011"/>
              </a:lnSpc>
              <a:spcBef>
                <a:spcPct val="0"/>
              </a:spcBef>
            </a:pPr>
            <a:r>
              <a:rPr lang="en-US" b="true" sz="2011">
                <a:solidFill>
                  <a:srgbClr val="000000"/>
                </a:solidFill>
                <a:latin typeface="Be Vietnam Ultra-Bold"/>
                <a:ea typeface="Be Vietnam Ultra-Bold"/>
                <a:cs typeface="Be Vietnam Ultra-Bold"/>
                <a:sym typeface="Be Vietnam Ultra-Bold"/>
              </a:rPr>
              <a:t>⚡ DPF (DYSF</a:t>
            </a:r>
            <a:r>
              <a:rPr lang="en-US" b="true" sz="2011">
                <a:solidFill>
                  <a:srgbClr val="000000"/>
                </a:solidFill>
                <a:latin typeface="Be Vietnam Ultra-Bold"/>
                <a:ea typeface="Be Vietnam Ultra-Bold"/>
                <a:cs typeface="Be Vietnam Ultra-Bold"/>
                <a:sym typeface="Be Vietnam Ultra-Bold"/>
              </a:rPr>
              <a:t>UNCTIONAL PHYSICAL FACTOR)</a:t>
            </a:r>
          </a:p>
          <a:p>
            <a:pPr algn="ctr">
              <a:lnSpc>
                <a:spcPts val="2011"/>
              </a:lnSpc>
              <a:spcBef>
                <a:spcPct val="0"/>
              </a:spcBef>
            </a:pPr>
            <a:r>
              <a:rPr lang="en-US" b="true" sz="2011">
                <a:solidFill>
                  <a:srgbClr val="000000"/>
                </a:solidFill>
                <a:latin typeface="Be Vietnam Ultra-Bold"/>
                <a:ea typeface="Be Vietnam Ultra-Bold"/>
                <a:cs typeface="Be Vietnam Ultra-Bold"/>
                <a:sym typeface="Be Vietnam Ultra-Bold"/>
              </a:rPr>
              <a:t>TRIGGERS TIED TO PHYSICAL CONDITIONS—LIKE MENSTRUAL CYCLES OR HORMONAL SHIFTS.</a:t>
            </a:r>
          </a:p>
          <a:p>
            <a:pPr algn="ctr">
              <a:lnSpc>
                <a:spcPts val="2011"/>
              </a:lnSpc>
              <a:spcBef>
                <a:spcPct val="0"/>
              </a:spcBef>
            </a:pPr>
          </a:p>
        </p:txBody>
      </p:sp>
      <p:sp>
        <p:nvSpPr>
          <p:cNvPr name="TextBox 24" id="24"/>
          <p:cNvSpPr txBox="true"/>
          <p:nvPr/>
        </p:nvSpPr>
        <p:spPr>
          <a:xfrm rot="0">
            <a:off x="14569449" y="8279833"/>
            <a:ext cx="3912677" cy="1643934"/>
          </a:xfrm>
          <a:prstGeom prst="rect">
            <a:avLst/>
          </a:prstGeom>
        </p:spPr>
        <p:txBody>
          <a:bodyPr anchor="t" rtlCol="false" tIns="0" lIns="0" bIns="0" rIns="0">
            <a:spAutoFit/>
          </a:bodyPr>
          <a:lstStyle/>
          <a:p>
            <a:pPr algn="ctr">
              <a:lnSpc>
                <a:spcPts val="2157"/>
              </a:lnSpc>
            </a:pPr>
            <a:r>
              <a:rPr lang="en-US" b="true" sz="2157">
                <a:solidFill>
                  <a:srgbClr val="000000"/>
                </a:solidFill>
                <a:latin typeface="Be Vietnam Ultra-Bold"/>
                <a:ea typeface="Be Vietnam Ultra-Bold"/>
                <a:cs typeface="Be Vietnam Ultra-Bold"/>
                <a:sym typeface="Be Vietnam Ultra-Bold"/>
              </a:rPr>
              <a:t>🚶 ATAXIA</a:t>
            </a:r>
          </a:p>
          <a:p>
            <a:pPr algn="ctr">
              <a:lnSpc>
                <a:spcPts val="2157"/>
              </a:lnSpc>
              <a:spcBef>
                <a:spcPct val="0"/>
              </a:spcBef>
            </a:pPr>
            <a:r>
              <a:rPr lang="en-US" b="true" sz="2157">
                <a:solidFill>
                  <a:srgbClr val="000000"/>
                </a:solidFill>
                <a:latin typeface="Be Vietnam Ultra-Bold"/>
                <a:ea typeface="Be Vietnam Ultra-Bold"/>
                <a:cs typeface="Be Vietnam Ultra-Bold"/>
                <a:sym typeface="Be Vietnam Ultra-Bold"/>
              </a:rPr>
              <a:t>Lack </a:t>
            </a:r>
            <a:r>
              <a:rPr lang="en-US" b="true" sz="2157">
                <a:solidFill>
                  <a:srgbClr val="000000"/>
                </a:solidFill>
                <a:latin typeface="Be Vietnam Ultra-Bold"/>
                <a:ea typeface="Be Vietnam Ultra-Bold"/>
                <a:cs typeface="Be Vietnam Ultra-Bold"/>
                <a:sym typeface="Be Vietnam Ultra-Bold"/>
              </a:rPr>
              <a:t>OF MUSCLE CONTROL, </a:t>
            </a:r>
          </a:p>
          <a:p>
            <a:pPr algn="ctr">
              <a:lnSpc>
                <a:spcPts val="2157"/>
              </a:lnSpc>
              <a:spcBef>
                <a:spcPct val="0"/>
              </a:spcBef>
            </a:pPr>
            <a:r>
              <a:rPr lang="en-US" b="true" sz="2157">
                <a:solidFill>
                  <a:srgbClr val="000000"/>
                </a:solidFill>
                <a:latin typeface="Be Vietnam Ultra-Bold"/>
                <a:ea typeface="Be Vietnam Ultra-Bold"/>
                <a:cs typeface="Be Vietnam Ultra-Bold"/>
                <a:sym typeface="Be Vietnam Ultra-Bold"/>
              </a:rPr>
              <a:t>LEADING TO UNSTEADY </a:t>
            </a:r>
          </a:p>
          <a:p>
            <a:pPr algn="ctr">
              <a:lnSpc>
                <a:spcPts val="2157"/>
              </a:lnSpc>
              <a:spcBef>
                <a:spcPct val="0"/>
              </a:spcBef>
            </a:pPr>
            <a:r>
              <a:rPr lang="en-US" b="true" sz="2157">
                <a:solidFill>
                  <a:srgbClr val="000000"/>
                </a:solidFill>
                <a:latin typeface="Be Vietnam Ultra-Bold"/>
                <a:ea typeface="Be Vietnam Ultra-Bold"/>
                <a:cs typeface="Be Vietnam Ultra-Bold"/>
                <a:sym typeface="Be Vietnam Ultra-Bold"/>
              </a:rPr>
              <a:t>MOVEMENT OR</a:t>
            </a:r>
          </a:p>
          <a:p>
            <a:pPr algn="ctr">
              <a:lnSpc>
                <a:spcPts val="2157"/>
              </a:lnSpc>
              <a:spcBef>
                <a:spcPct val="0"/>
              </a:spcBef>
            </a:pPr>
            <a:r>
              <a:rPr lang="en-US" b="true" sz="2157">
                <a:solidFill>
                  <a:srgbClr val="000000"/>
                </a:solidFill>
                <a:latin typeface="Be Vietnam Ultra-Bold"/>
                <a:ea typeface="Be Vietnam Ultra-Bold"/>
                <a:cs typeface="Be Vietnam Ultra-Bold"/>
                <a:sym typeface="Be Vietnam Ultra-Bold"/>
              </a:rPr>
              <a:t> BALANCE ISSUES.</a:t>
            </a:r>
          </a:p>
          <a:p>
            <a:pPr algn="ctr">
              <a:lnSpc>
                <a:spcPts val="2157"/>
              </a:lnSpc>
              <a:spcBef>
                <a:spcPct val="0"/>
              </a:spcBef>
            </a:pPr>
          </a:p>
        </p:txBody>
      </p:sp>
      <p:sp>
        <p:nvSpPr>
          <p:cNvPr name="TextBox 25" id="25"/>
          <p:cNvSpPr txBox="true"/>
          <p:nvPr/>
        </p:nvSpPr>
        <p:spPr>
          <a:xfrm rot="0">
            <a:off x="14672255" y="6330761"/>
            <a:ext cx="3390464" cy="1505144"/>
          </a:xfrm>
          <a:prstGeom prst="rect">
            <a:avLst/>
          </a:prstGeom>
        </p:spPr>
        <p:txBody>
          <a:bodyPr anchor="t" rtlCol="false" tIns="0" lIns="0" bIns="0" rIns="0">
            <a:spAutoFit/>
          </a:bodyPr>
          <a:lstStyle/>
          <a:p>
            <a:pPr algn="ctr">
              <a:lnSpc>
                <a:spcPts val="2374"/>
              </a:lnSpc>
            </a:pPr>
            <a:r>
              <a:rPr lang="en-US" b="true" sz="2374">
                <a:solidFill>
                  <a:srgbClr val="000000"/>
                </a:solidFill>
                <a:latin typeface="Be Vietnam Ultra-Bold"/>
                <a:ea typeface="Be Vietnam Ultra-Bold"/>
                <a:cs typeface="Be Vietnam Ultra-Bold"/>
                <a:sym typeface="Be Vietnam Ultra-Bold"/>
              </a:rPr>
              <a:t>🔲 DEFECT</a:t>
            </a:r>
          </a:p>
          <a:p>
            <a:pPr algn="ctr">
              <a:lnSpc>
                <a:spcPts val="2374"/>
              </a:lnSpc>
              <a:spcBef>
                <a:spcPct val="0"/>
              </a:spcBef>
            </a:pPr>
            <a:r>
              <a:rPr lang="en-US" b="true" sz="2374">
                <a:solidFill>
                  <a:srgbClr val="000000"/>
                </a:solidFill>
                <a:latin typeface="Be Vietnam Ultra-Bold"/>
                <a:ea typeface="Be Vietnam Ultra-Bold"/>
                <a:cs typeface="Be Vietnam Ultra-Bold"/>
                <a:sym typeface="Be Vietnam Ultra-Bold"/>
              </a:rPr>
              <a:t>Missing</a:t>
            </a:r>
            <a:r>
              <a:rPr lang="en-US" b="true" sz="2374">
                <a:solidFill>
                  <a:srgbClr val="000000"/>
                </a:solidFill>
                <a:latin typeface="Be Vietnam Ultra-Bold"/>
                <a:ea typeface="Be Vietnam Ultra-Bold"/>
                <a:cs typeface="Be Vietnam Ultra-Bold"/>
                <a:sym typeface="Be Vietnam Ultra-Bold"/>
              </a:rPr>
              <a:t> PARTS IN THE FIELD OF VISION, LIKE BLIND SPOTS.</a:t>
            </a:r>
          </a:p>
          <a:p>
            <a:pPr algn="ctr">
              <a:lnSpc>
                <a:spcPts val="2374"/>
              </a:lnSpc>
              <a:spcBef>
                <a:spcPct val="0"/>
              </a:spcBef>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635065" y="5556943"/>
            <a:ext cx="4974750" cy="5742857"/>
          </a:xfrm>
          <a:custGeom>
            <a:avLst/>
            <a:gdLst/>
            <a:ahLst/>
            <a:cxnLst/>
            <a:rect r="r" b="b" t="t" l="l"/>
            <a:pathLst>
              <a:path h="5742857" w="4974750">
                <a:moveTo>
                  <a:pt x="0" y="0"/>
                </a:moveTo>
                <a:lnTo>
                  <a:pt x="4974749" y="0"/>
                </a:lnTo>
                <a:lnTo>
                  <a:pt x="4974749" y="5742856"/>
                </a:lnTo>
                <a:lnTo>
                  <a:pt x="0" y="5742856"/>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293890" y="1818479"/>
            <a:ext cx="6913200" cy="7027395"/>
          </a:xfrm>
          <a:custGeom>
            <a:avLst/>
            <a:gdLst/>
            <a:ahLst/>
            <a:cxnLst/>
            <a:rect r="r" b="b" t="t" l="l"/>
            <a:pathLst>
              <a:path h="7027395" w="6913200">
                <a:moveTo>
                  <a:pt x="0" y="0"/>
                </a:moveTo>
                <a:lnTo>
                  <a:pt x="6913199" y="0"/>
                </a:lnTo>
                <a:lnTo>
                  <a:pt x="6913199" y="7027394"/>
                </a:lnTo>
                <a:lnTo>
                  <a:pt x="0" y="702739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3882627">
            <a:off x="-3047358" y="-2730993"/>
            <a:ext cx="10210007" cy="4566658"/>
          </a:xfrm>
          <a:custGeom>
            <a:avLst/>
            <a:gdLst/>
            <a:ahLst/>
            <a:cxnLst/>
            <a:rect r="r" b="b" t="t" l="l"/>
            <a:pathLst>
              <a:path h="4566658" w="10210007">
                <a:moveTo>
                  <a:pt x="0" y="0"/>
                </a:moveTo>
                <a:lnTo>
                  <a:pt x="10210007" y="0"/>
                </a:lnTo>
                <a:lnTo>
                  <a:pt x="10210007" y="4566657"/>
                </a:lnTo>
                <a:lnTo>
                  <a:pt x="0" y="456665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4110606" y="-2505065"/>
            <a:ext cx="5033394" cy="4114800"/>
          </a:xfrm>
          <a:custGeom>
            <a:avLst/>
            <a:gdLst/>
            <a:ahLst/>
            <a:cxnLst/>
            <a:rect r="r" b="b" t="t" l="l"/>
            <a:pathLst>
              <a:path h="4114800" w="5033394">
                <a:moveTo>
                  <a:pt x="0" y="0"/>
                </a:moveTo>
                <a:lnTo>
                  <a:pt x="5033394" y="0"/>
                </a:lnTo>
                <a:lnTo>
                  <a:pt x="5033394" y="4114800"/>
                </a:lnTo>
                <a:lnTo>
                  <a:pt x="0" y="4114800"/>
                </a:lnTo>
                <a:lnTo>
                  <a:pt x="0" y="0"/>
                </a:lnTo>
                <a:close/>
              </a:path>
            </a:pathLst>
          </a:custGeom>
          <a:blipFill>
            <a:blip r:embed="rId8">
              <a:alphaModFix amt="40000"/>
              <a:extLst>
                <a:ext uri="{96DAC541-7B7A-43D3-8B79-37D633B846F1}">
                  <asvg:svgBlip xmlns:asvg="http://schemas.microsoft.com/office/drawing/2016/SVG/main" r:embed="rId9"/>
                </a:ext>
              </a:extLst>
            </a:blip>
            <a:stretch>
              <a:fillRect l="0" t="0" r="0" b="0"/>
            </a:stretch>
          </a:blipFill>
          <a:ln cap="sq">
            <a:noFill/>
            <a:prstDash val="solid"/>
            <a:miter/>
          </a:ln>
        </p:spPr>
      </p:sp>
      <p:sp>
        <p:nvSpPr>
          <p:cNvPr name="Freeform 6" id="6"/>
          <p:cNvSpPr/>
          <p:nvPr/>
        </p:nvSpPr>
        <p:spPr>
          <a:xfrm flipH="false" flipV="false" rot="-10800000">
            <a:off x="15143244" y="7921778"/>
            <a:ext cx="3144756" cy="2673043"/>
          </a:xfrm>
          <a:custGeom>
            <a:avLst/>
            <a:gdLst/>
            <a:ahLst/>
            <a:cxnLst/>
            <a:rect r="r" b="b" t="t" l="l"/>
            <a:pathLst>
              <a:path h="2673043" w="3144756">
                <a:moveTo>
                  <a:pt x="0" y="0"/>
                </a:moveTo>
                <a:lnTo>
                  <a:pt x="3144756" y="0"/>
                </a:lnTo>
                <a:lnTo>
                  <a:pt x="3144756" y="2673044"/>
                </a:lnTo>
                <a:lnTo>
                  <a:pt x="0" y="267304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7" id="7"/>
          <p:cNvSpPr txBox="true"/>
          <p:nvPr/>
        </p:nvSpPr>
        <p:spPr>
          <a:xfrm rot="0">
            <a:off x="8021123" y="2035782"/>
            <a:ext cx="10096675" cy="1100456"/>
          </a:xfrm>
          <a:prstGeom prst="rect">
            <a:avLst/>
          </a:prstGeom>
        </p:spPr>
        <p:txBody>
          <a:bodyPr anchor="t" rtlCol="false" tIns="0" lIns="0" bIns="0" rIns="0">
            <a:spAutoFit/>
          </a:bodyPr>
          <a:lstStyle/>
          <a:p>
            <a:pPr algn="l">
              <a:lnSpc>
                <a:spcPts val="7700"/>
              </a:lnSpc>
            </a:pPr>
            <a:r>
              <a:rPr lang="en-US" sz="7700">
                <a:solidFill>
                  <a:srgbClr val="000000"/>
                </a:solidFill>
                <a:latin typeface="Cubao"/>
                <a:ea typeface="Cubao"/>
                <a:cs typeface="Cubao"/>
                <a:sym typeface="Cubao"/>
              </a:rPr>
              <a:t>OBJECTIVES:</a:t>
            </a:r>
          </a:p>
        </p:txBody>
      </p:sp>
      <p:sp>
        <p:nvSpPr>
          <p:cNvPr name="TextBox 8" id="8"/>
          <p:cNvSpPr txBox="true"/>
          <p:nvPr/>
        </p:nvSpPr>
        <p:spPr>
          <a:xfrm rot="0">
            <a:off x="7641787" y="3949842"/>
            <a:ext cx="10134633" cy="2377791"/>
          </a:xfrm>
          <a:prstGeom prst="rect">
            <a:avLst/>
          </a:prstGeom>
        </p:spPr>
        <p:txBody>
          <a:bodyPr anchor="t" rtlCol="false" tIns="0" lIns="0" bIns="0" rIns="0">
            <a:spAutoFit/>
          </a:bodyPr>
          <a:lstStyle/>
          <a:p>
            <a:pPr algn="just" marL="559177" indent="-279588" lvl="1">
              <a:lnSpc>
                <a:spcPts val="3107"/>
              </a:lnSpc>
              <a:buAutoNum type="arabicPeriod" startAt="1"/>
            </a:pPr>
            <a:r>
              <a:rPr lang="en-US" sz="2589">
                <a:solidFill>
                  <a:srgbClr val="000000"/>
                </a:solidFill>
                <a:latin typeface="Be Vietnam"/>
                <a:ea typeface="Be Vietnam"/>
                <a:cs typeface="Be Vietnam"/>
                <a:sym typeface="Be Vietnam"/>
              </a:rPr>
              <a:t>To study how migraine symptoms spread among patients and how often they occur.</a:t>
            </a:r>
          </a:p>
          <a:p>
            <a:pPr algn="just" marL="559177" indent="-279588" lvl="1">
              <a:lnSpc>
                <a:spcPts val="3107"/>
              </a:lnSpc>
              <a:buAutoNum type="arabicPeriod" startAt="1"/>
            </a:pPr>
            <a:r>
              <a:rPr lang="en-US" sz="2589">
                <a:solidFill>
                  <a:srgbClr val="000000"/>
                </a:solidFill>
                <a:latin typeface="Be Vietnam"/>
                <a:ea typeface="Be Vietnam"/>
                <a:cs typeface="Be Vietnam"/>
                <a:sym typeface="Be Vietnam"/>
              </a:rPr>
              <a:t>To analyze how migraine symptoms vary across different types of migraines.</a:t>
            </a:r>
          </a:p>
          <a:p>
            <a:pPr algn="just" marL="559177" indent="-279588" lvl="1">
              <a:lnSpc>
                <a:spcPts val="3107"/>
              </a:lnSpc>
              <a:buAutoNum type="arabicPeriod" startAt="1"/>
            </a:pPr>
            <a:r>
              <a:rPr lang="en-US" sz="2589">
                <a:solidFill>
                  <a:srgbClr val="000000"/>
                </a:solidFill>
                <a:latin typeface="Be Vietnam"/>
                <a:ea typeface="Be Vietnam"/>
                <a:cs typeface="Be Vietnam"/>
                <a:sym typeface="Be Vietnam"/>
              </a:rPr>
              <a:t>Provide insights on how migraine affects people</a:t>
            </a:r>
          </a:p>
          <a:p>
            <a:pPr algn="just">
              <a:lnSpc>
                <a:spcPts val="3107"/>
              </a:lnSpc>
            </a:pPr>
          </a:p>
        </p:txBody>
      </p:sp>
      <p:sp>
        <p:nvSpPr>
          <p:cNvPr name="Freeform 9" id="9"/>
          <p:cNvSpPr/>
          <p:nvPr/>
        </p:nvSpPr>
        <p:spPr>
          <a:xfrm flipH="false" flipV="false" rot="0">
            <a:off x="6315335" y="8517852"/>
            <a:ext cx="5033394" cy="4114800"/>
          </a:xfrm>
          <a:custGeom>
            <a:avLst/>
            <a:gdLst/>
            <a:ahLst/>
            <a:cxnLst/>
            <a:rect r="r" b="b" t="t" l="l"/>
            <a:pathLst>
              <a:path h="4114800" w="5033394">
                <a:moveTo>
                  <a:pt x="0" y="0"/>
                </a:moveTo>
                <a:lnTo>
                  <a:pt x="5033394" y="0"/>
                </a:lnTo>
                <a:lnTo>
                  <a:pt x="5033394" y="4114800"/>
                </a:lnTo>
                <a:lnTo>
                  <a:pt x="0" y="4114800"/>
                </a:lnTo>
                <a:lnTo>
                  <a:pt x="0" y="0"/>
                </a:lnTo>
                <a:close/>
              </a:path>
            </a:pathLst>
          </a:custGeom>
          <a:blipFill>
            <a:blip r:embed="rId8">
              <a:alphaModFix amt="40000"/>
              <a:extLst>
                <a:ext uri="{96DAC541-7B7A-43D3-8B79-37D633B846F1}">
                  <asvg:svgBlip xmlns:asvg="http://schemas.microsoft.com/office/drawing/2016/SVG/main" r:embed="rId9"/>
                </a:ext>
              </a:extLst>
            </a:blip>
            <a:stretch>
              <a:fillRect l="0" t="0" r="0" b="0"/>
            </a:stretch>
          </a:blipFill>
          <a:ln cap="sq">
            <a:noFill/>
            <a:prstDash val="solid"/>
            <a:miter/>
          </a:ln>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3882627">
            <a:off x="13800364" y="-790696"/>
            <a:ext cx="10210007" cy="4566658"/>
          </a:xfrm>
          <a:custGeom>
            <a:avLst/>
            <a:gdLst/>
            <a:ahLst/>
            <a:cxnLst/>
            <a:rect r="r" b="b" t="t" l="l"/>
            <a:pathLst>
              <a:path h="4566658" w="10210007">
                <a:moveTo>
                  <a:pt x="0" y="0"/>
                </a:moveTo>
                <a:lnTo>
                  <a:pt x="10210007" y="0"/>
                </a:lnTo>
                <a:lnTo>
                  <a:pt x="10210007" y="4566657"/>
                </a:lnTo>
                <a:lnTo>
                  <a:pt x="0" y="456665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2503643" y="-4457903"/>
            <a:ext cx="4974750" cy="5742857"/>
          </a:xfrm>
          <a:custGeom>
            <a:avLst/>
            <a:gdLst/>
            <a:ahLst/>
            <a:cxnLst/>
            <a:rect r="r" b="b" t="t" l="l"/>
            <a:pathLst>
              <a:path h="5742857" w="4974750">
                <a:moveTo>
                  <a:pt x="0" y="0"/>
                </a:moveTo>
                <a:lnTo>
                  <a:pt x="4974750" y="0"/>
                </a:lnTo>
                <a:lnTo>
                  <a:pt x="4974750" y="5742856"/>
                </a:lnTo>
                <a:lnTo>
                  <a:pt x="0" y="5742856"/>
                </a:lnTo>
                <a:lnTo>
                  <a:pt x="0" y="0"/>
                </a:lnTo>
                <a:close/>
              </a:path>
            </a:pathLst>
          </a:custGeom>
          <a:blipFill>
            <a:blip r:embed="rId4">
              <a:alphaModFix amt="40000"/>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5509490" y="7902313"/>
            <a:ext cx="5033394" cy="4114800"/>
          </a:xfrm>
          <a:custGeom>
            <a:avLst/>
            <a:gdLst/>
            <a:ahLst/>
            <a:cxnLst/>
            <a:rect r="r" b="b" t="t" l="l"/>
            <a:pathLst>
              <a:path h="4114800" w="5033394">
                <a:moveTo>
                  <a:pt x="0" y="0"/>
                </a:moveTo>
                <a:lnTo>
                  <a:pt x="5033394" y="0"/>
                </a:lnTo>
                <a:lnTo>
                  <a:pt x="5033394" y="4114800"/>
                </a:lnTo>
                <a:lnTo>
                  <a:pt x="0" y="4114800"/>
                </a:lnTo>
                <a:lnTo>
                  <a:pt x="0" y="0"/>
                </a:lnTo>
                <a:close/>
              </a:path>
            </a:pathLst>
          </a:custGeom>
          <a:blipFill>
            <a:blip r:embed="rId6">
              <a:alphaModFix amt="40000"/>
              <a:extLst>
                <a:ext uri="{96DAC541-7B7A-43D3-8B79-37D633B846F1}">
                  <asvg:svgBlip xmlns:asvg="http://schemas.microsoft.com/office/drawing/2016/SVG/main" r:embed="rId7"/>
                </a:ext>
              </a:extLst>
            </a:blip>
            <a:stretch>
              <a:fillRect l="0" t="0" r="0" b="0"/>
            </a:stretch>
          </a:blipFill>
          <a:ln cap="sq">
            <a:noFill/>
            <a:prstDash val="solid"/>
            <a:miter/>
          </a:ln>
        </p:spPr>
      </p:sp>
      <p:sp>
        <p:nvSpPr>
          <p:cNvPr name="Freeform 5" id="5"/>
          <p:cNvSpPr/>
          <p:nvPr/>
        </p:nvSpPr>
        <p:spPr>
          <a:xfrm flipH="true" flipV="false" rot="-10800000">
            <a:off x="0" y="8276889"/>
            <a:ext cx="3144756" cy="2673043"/>
          </a:xfrm>
          <a:custGeom>
            <a:avLst/>
            <a:gdLst/>
            <a:ahLst/>
            <a:cxnLst/>
            <a:rect r="r" b="b" t="t" l="l"/>
            <a:pathLst>
              <a:path h="2673043" w="3144756">
                <a:moveTo>
                  <a:pt x="3144756" y="0"/>
                </a:moveTo>
                <a:lnTo>
                  <a:pt x="0" y="0"/>
                </a:lnTo>
                <a:lnTo>
                  <a:pt x="0" y="2673043"/>
                </a:lnTo>
                <a:lnTo>
                  <a:pt x="3144756" y="2673043"/>
                </a:lnTo>
                <a:lnTo>
                  <a:pt x="3144756"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2071505" y="4404666"/>
            <a:ext cx="13737649" cy="4478474"/>
          </a:xfrm>
          <a:custGeom>
            <a:avLst/>
            <a:gdLst/>
            <a:ahLst/>
            <a:cxnLst/>
            <a:rect r="r" b="b" t="t" l="l"/>
            <a:pathLst>
              <a:path h="4478474" w="13737649">
                <a:moveTo>
                  <a:pt x="0" y="0"/>
                </a:moveTo>
                <a:lnTo>
                  <a:pt x="13737649" y="0"/>
                </a:lnTo>
                <a:lnTo>
                  <a:pt x="13737649" y="4478473"/>
                </a:lnTo>
                <a:lnTo>
                  <a:pt x="0" y="4478473"/>
                </a:lnTo>
                <a:lnTo>
                  <a:pt x="0" y="0"/>
                </a:lnTo>
                <a:close/>
              </a:path>
            </a:pathLst>
          </a:custGeom>
          <a:blipFill>
            <a:blip r:embed="rId10"/>
            <a:stretch>
              <a:fillRect l="0" t="0" r="0" b="0"/>
            </a:stretch>
          </a:blipFill>
        </p:spPr>
      </p:sp>
      <p:sp>
        <p:nvSpPr>
          <p:cNvPr name="Freeform 7" id="7"/>
          <p:cNvSpPr/>
          <p:nvPr/>
        </p:nvSpPr>
        <p:spPr>
          <a:xfrm flipH="false" flipV="false" rot="0">
            <a:off x="10417744" y="168110"/>
            <a:ext cx="3887079" cy="3420630"/>
          </a:xfrm>
          <a:custGeom>
            <a:avLst/>
            <a:gdLst/>
            <a:ahLst/>
            <a:cxnLst/>
            <a:rect r="r" b="b" t="t" l="l"/>
            <a:pathLst>
              <a:path h="3420630" w="3887079">
                <a:moveTo>
                  <a:pt x="0" y="0"/>
                </a:moveTo>
                <a:lnTo>
                  <a:pt x="3887079" y="0"/>
                </a:lnTo>
                <a:lnTo>
                  <a:pt x="3887079" y="3420629"/>
                </a:lnTo>
                <a:lnTo>
                  <a:pt x="0" y="3420629"/>
                </a:lnTo>
                <a:lnTo>
                  <a:pt x="0" y="0"/>
                </a:lnTo>
                <a:close/>
              </a:path>
            </a:pathLst>
          </a:custGeom>
          <a:blipFill>
            <a:blip r:embed="rId11"/>
            <a:stretch>
              <a:fillRect l="0" t="0" r="0" b="0"/>
            </a:stretch>
          </a:blipFill>
        </p:spPr>
      </p:sp>
      <p:sp>
        <p:nvSpPr>
          <p:cNvPr name="TextBox 8" id="8"/>
          <p:cNvSpPr txBox="true"/>
          <p:nvPr/>
        </p:nvSpPr>
        <p:spPr>
          <a:xfrm rot="0">
            <a:off x="1931749" y="689460"/>
            <a:ext cx="9097128" cy="3043556"/>
          </a:xfrm>
          <a:prstGeom prst="rect">
            <a:avLst/>
          </a:prstGeom>
        </p:spPr>
        <p:txBody>
          <a:bodyPr anchor="t" rtlCol="false" tIns="0" lIns="0" bIns="0" rIns="0">
            <a:spAutoFit/>
          </a:bodyPr>
          <a:lstStyle/>
          <a:p>
            <a:pPr algn="l">
              <a:lnSpc>
                <a:spcPts val="7700"/>
              </a:lnSpc>
            </a:pPr>
            <a:r>
              <a:rPr lang="en-US" sz="7700">
                <a:solidFill>
                  <a:srgbClr val="000000"/>
                </a:solidFill>
                <a:latin typeface="Cubao"/>
                <a:ea typeface="Cubao"/>
                <a:cs typeface="Cubao"/>
                <a:sym typeface="Cubao"/>
              </a:rPr>
              <a:t>SOME IMPORTANT FEATURES OF                              MIGRAINE:</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3882627">
            <a:off x="-3419839" y="-4412255"/>
            <a:ext cx="10210007" cy="4566658"/>
          </a:xfrm>
          <a:custGeom>
            <a:avLst/>
            <a:gdLst/>
            <a:ahLst/>
            <a:cxnLst/>
            <a:rect r="r" b="b" t="t" l="l"/>
            <a:pathLst>
              <a:path h="4566658" w="10210007">
                <a:moveTo>
                  <a:pt x="0" y="0"/>
                </a:moveTo>
                <a:lnTo>
                  <a:pt x="10210007" y="0"/>
                </a:lnTo>
                <a:lnTo>
                  <a:pt x="10210007" y="4566657"/>
                </a:lnTo>
                <a:lnTo>
                  <a:pt x="0" y="456665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3882627">
            <a:off x="14204357" y="5357032"/>
            <a:ext cx="10210007" cy="4566658"/>
          </a:xfrm>
          <a:custGeom>
            <a:avLst/>
            <a:gdLst/>
            <a:ahLst/>
            <a:cxnLst/>
            <a:rect r="r" b="b" t="t" l="l"/>
            <a:pathLst>
              <a:path h="4566658" w="10210007">
                <a:moveTo>
                  <a:pt x="0" y="0"/>
                </a:moveTo>
                <a:lnTo>
                  <a:pt x="10210007" y="0"/>
                </a:lnTo>
                <a:lnTo>
                  <a:pt x="10210007" y="4566658"/>
                </a:lnTo>
                <a:lnTo>
                  <a:pt x="0" y="456665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true" flipV="false" rot="-10800000">
            <a:off x="112786" y="8393668"/>
            <a:ext cx="3144756" cy="2673043"/>
          </a:xfrm>
          <a:custGeom>
            <a:avLst/>
            <a:gdLst/>
            <a:ahLst/>
            <a:cxnLst/>
            <a:rect r="r" b="b" t="t" l="l"/>
            <a:pathLst>
              <a:path h="2673043" w="3144756">
                <a:moveTo>
                  <a:pt x="3144757" y="0"/>
                </a:moveTo>
                <a:lnTo>
                  <a:pt x="0" y="0"/>
                </a:lnTo>
                <a:lnTo>
                  <a:pt x="0" y="2673043"/>
                </a:lnTo>
                <a:lnTo>
                  <a:pt x="3144757" y="2673043"/>
                </a:lnTo>
                <a:lnTo>
                  <a:pt x="3144757"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3935213" y="-3530816"/>
            <a:ext cx="4974750" cy="5742857"/>
          </a:xfrm>
          <a:custGeom>
            <a:avLst/>
            <a:gdLst/>
            <a:ahLst/>
            <a:cxnLst/>
            <a:rect r="r" b="b" t="t" l="l"/>
            <a:pathLst>
              <a:path h="5742857" w="4974750">
                <a:moveTo>
                  <a:pt x="0" y="0"/>
                </a:moveTo>
                <a:lnTo>
                  <a:pt x="4974749" y="0"/>
                </a:lnTo>
                <a:lnTo>
                  <a:pt x="4974749" y="5742856"/>
                </a:lnTo>
                <a:lnTo>
                  <a:pt x="0" y="5742856"/>
                </a:lnTo>
                <a:lnTo>
                  <a:pt x="0" y="0"/>
                </a:lnTo>
                <a:close/>
              </a:path>
            </a:pathLst>
          </a:custGeom>
          <a:blipFill>
            <a:blip r:embed="rId6">
              <a:alphaModFix amt="40000"/>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7419551" y="1404838"/>
            <a:ext cx="5033394" cy="4114800"/>
          </a:xfrm>
          <a:custGeom>
            <a:avLst/>
            <a:gdLst/>
            <a:ahLst/>
            <a:cxnLst/>
            <a:rect r="r" b="b" t="t" l="l"/>
            <a:pathLst>
              <a:path h="4114800" w="5033394">
                <a:moveTo>
                  <a:pt x="0" y="0"/>
                </a:moveTo>
                <a:lnTo>
                  <a:pt x="5033395" y="0"/>
                </a:lnTo>
                <a:lnTo>
                  <a:pt x="5033395" y="4114800"/>
                </a:lnTo>
                <a:lnTo>
                  <a:pt x="0" y="4114800"/>
                </a:lnTo>
                <a:lnTo>
                  <a:pt x="0" y="0"/>
                </a:lnTo>
                <a:close/>
              </a:path>
            </a:pathLst>
          </a:custGeom>
          <a:blipFill>
            <a:blip r:embed="rId8">
              <a:alphaModFix amt="40000"/>
              <a:extLst>
                <a:ext uri="{96DAC541-7B7A-43D3-8B79-37D633B846F1}">
                  <asvg:svgBlip xmlns:asvg="http://schemas.microsoft.com/office/drawing/2016/SVG/main" r:embed="rId9"/>
                </a:ext>
              </a:extLst>
            </a:blip>
            <a:stretch>
              <a:fillRect l="0" t="0" r="0" b="0"/>
            </a:stretch>
          </a:blipFill>
          <a:ln cap="sq">
            <a:noFill/>
            <a:prstDash val="solid"/>
            <a:miter/>
          </a:ln>
        </p:spPr>
      </p:sp>
      <p:sp>
        <p:nvSpPr>
          <p:cNvPr name="Freeform 7" id="7"/>
          <p:cNvSpPr/>
          <p:nvPr/>
        </p:nvSpPr>
        <p:spPr>
          <a:xfrm flipH="false" flipV="false" rot="0">
            <a:off x="4611059" y="297554"/>
            <a:ext cx="9910362" cy="6903303"/>
          </a:xfrm>
          <a:custGeom>
            <a:avLst/>
            <a:gdLst/>
            <a:ahLst/>
            <a:cxnLst/>
            <a:rect r="r" b="b" t="t" l="l"/>
            <a:pathLst>
              <a:path h="6903303" w="9910362">
                <a:moveTo>
                  <a:pt x="0" y="0"/>
                </a:moveTo>
                <a:lnTo>
                  <a:pt x="9910361" y="0"/>
                </a:lnTo>
                <a:lnTo>
                  <a:pt x="9910361" y="6903302"/>
                </a:lnTo>
                <a:lnTo>
                  <a:pt x="0" y="6903302"/>
                </a:lnTo>
                <a:lnTo>
                  <a:pt x="0" y="0"/>
                </a:lnTo>
                <a:close/>
              </a:path>
            </a:pathLst>
          </a:custGeom>
          <a:blipFill>
            <a:blip r:embed="rId10"/>
            <a:stretch>
              <a:fillRect l="0" t="0" r="0" b="0"/>
            </a:stretch>
          </a:blipFill>
        </p:spPr>
      </p:sp>
      <p:sp>
        <p:nvSpPr>
          <p:cNvPr name="TextBox 8" id="8"/>
          <p:cNvSpPr txBox="true"/>
          <p:nvPr/>
        </p:nvSpPr>
        <p:spPr>
          <a:xfrm rot="0">
            <a:off x="4765777" y="7583211"/>
            <a:ext cx="9982563" cy="1861363"/>
          </a:xfrm>
          <a:prstGeom prst="rect">
            <a:avLst/>
          </a:prstGeom>
        </p:spPr>
        <p:txBody>
          <a:bodyPr anchor="t" rtlCol="false" tIns="0" lIns="0" bIns="0" rIns="0">
            <a:spAutoFit/>
          </a:bodyPr>
          <a:lstStyle/>
          <a:p>
            <a:pPr algn="ctr">
              <a:lnSpc>
                <a:spcPts val="3711"/>
              </a:lnSpc>
            </a:pPr>
            <a:r>
              <a:rPr lang="en-US" sz="2651">
                <a:solidFill>
                  <a:srgbClr val="000000"/>
                </a:solidFill>
                <a:latin typeface="Canva Sans"/>
                <a:ea typeface="Canva Sans"/>
                <a:cs typeface="Canva Sans"/>
                <a:sym typeface="Canva Sans"/>
              </a:rPr>
              <a:t>This bar graph shows that migraines are most common </a:t>
            </a:r>
          </a:p>
          <a:p>
            <a:pPr algn="ctr">
              <a:lnSpc>
                <a:spcPts val="3711"/>
              </a:lnSpc>
            </a:pPr>
            <a:r>
              <a:rPr lang="en-US" sz="2651">
                <a:solidFill>
                  <a:srgbClr val="000000"/>
                </a:solidFill>
                <a:latin typeface="Canva Sans"/>
                <a:ea typeface="Canva Sans"/>
                <a:cs typeface="Canva Sans"/>
                <a:sym typeface="Canva Sans"/>
              </a:rPr>
              <a:t>in people aged 15–30, peaking around age 20–25. </a:t>
            </a:r>
          </a:p>
          <a:p>
            <a:pPr algn="ctr">
              <a:lnSpc>
                <a:spcPts val="3711"/>
              </a:lnSpc>
            </a:pPr>
            <a:r>
              <a:rPr lang="en-US" sz="2651">
                <a:solidFill>
                  <a:srgbClr val="000000"/>
                </a:solidFill>
                <a:latin typeface="Canva Sans"/>
                <a:ea typeface="Canva Sans"/>
                <a:cs typeface="Canva Sans"/>
                <a:sym typeface="Canva Sans"/>
              </a:rPr>
              <a:t> After age 30, the number of cases steadily declines, with very few cases after age 60.</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3882627">
            <a:off x="-3419839" y="-4412255"/>
            <a:ext cx="10210007" cy="4566658"/>
          </a:xfrm>
          <a:custGeom>
            <a:avLst/>
            <a:gdLst/>
            <a:ahLst/>
            <a:cxnLst/>
            <a:rect r="r" b="b" t="t" l="l"/>
            <a:pathLst>
              <a:path h="4566658" w="10210007">
                <a:moveTo>
                  <a:pt x="0" y="0"/>
                </a:moveTo>
                <a:lnTo>
                  <a:pt x="10210007" y="0"/>
                </a:lnTo>
                <a:lnTo>
                  <a:pt x="10210007" y="4566657"/>
                </a:lnTo>
                <a:lnTo>
                  <a:pt x="0" y="456665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3882627">
            <a:off x="14204357" y="5357032"/>
            <a:ext cx="10210007" cy="4566658"/>
          </a:xfrm>
          <a:custGeom>
            <a:avLst/>
            <a:gdLst/>
            <a:ahLst/>
            <a:cxnLst/>
            <a:rect r="r" b="b" t="t" l="l"/>
            <a:pathLst>
              <a:path h="4566658" w="10210007">
                <a:moveTo>
                  <a:pt x="0" y="0"/>
                </a:moveTo>
                <a:lnTo>
                  <a:pt x="10210007" y="0"/>
                </a:lnTo>
                <a:lnTo>
                  <a:pt x="10210007" y="4566658"/>
                </a:lnTo>
                <a:lnTo>
                  <a:pt x="0" y="456665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true" flipV="false" rot="-10800000">
            <a:off x="112786" y="8393668"/>
            <a:ext cx="3144756" cy="2673043"/>
          </a:xfrm>
          <a:custGeom>
            <a:avLst/>
            <a:gdLst/>
            <a:ahLst/>
            <a:cxnLst/>
            <a:rect r="r" b="b" t="t" l="l"/>
            <a:pathLst>
              <a:path h="2673043" w="3144756">
                <a:moveTo>
                  <a:pt x="3144757" y="0"/>
                </a:moveTo>
                <a:lnTo>
                  <a:pt x="0" y="0"/>
                </a:lnTo>
                <a:lnTo>
                  <a:pt x="0" y="2673043"/>
                </a:lnTo>
                <a:lnTo>
                  <a:pt x="3144757" y="2673043"/>
                </a:lnTo>
                <a:lnTo>
                  <a:pt x="3144757"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5304595" y="210053"/>
            <a:ext cx="8567699" cy="6504370"/>
          </a:xfrm>
          <a:custGeom>
            <a:avLst/>
            <a:gdLst/>
            <a:ahLst/>
            <a:cxnLst/>
            <a:rect r="r" b="b" t="t" l="l"/>
            <a:pathLst>
              <a:path h="6504370" w="8567699">
                <a:moveTo>
                  <a:pt x="0" y="0"/>
                </a:moveTo>
                <a:lnTo>
                  <a:pt x="8567699" y="0"/>
                </a:lnTo>
                <a:lnTo>
                  <a:pt x="8567699" y="6504370"/>
                </a:lnTo>
                <a:lnTo>
                  <a:pt x="0" y="6504370"/>
                </a:lnTo>
                <a:lnTo>
                  <a:pt x="0" y="0"/>
                </a:lnTo>
                <a:close/>
              </a:path>
            </a:pathLst>
          </a:custGeom>
          <a:blipFill>
            <a:blip r:embed="rId6"/>
            <a:stretch>
              <a:fillRect l="0" t="0" r="-4313" b="0"/>
            </a:stretch>
          </a:blipFill>
        </p:spPr>
      </p:sp>
      <p:sp>
        <p:nvSpPr>
          <p:cNvPr name="TextBox 6" id="6"/>
          <p:cNvSpPr txBox="true"/>
          <p:nvPr/>
        </p:nvSpPr>
        <p:spPr>
          <a:xfrm rot="0">
            <a:off x="5304595" y="7050169"/>
            <a:ext cx="9144000" cy="1735398"/>
          </a:xfrm>
          <a:prstGeom prst="rect">
            <a:avLst/>
          </a:prstGeom>
        </p:spPr>
        <p:txBody>
          <a:bodyPr anchor="t" rtlCol="false" tIns="0" lIns="0" bIns="0" rIns="0">
            <a:spAutoFit/>
          </a:bodyPr>
          <a:lstStyle/>
          <a:p>
            <a:pPr algn="ctr">
              <a:lnSpc>
                <a:spcPts val="3471"/>
              </a:lnSpc>
            </a:pPr>
            <a:r>
              <a:rPr lang="en-US" sz="2479">
                <a:solidFill>
                  <a:srgbClr val="000000"/>
                </a:solidFill>
                <a:latin typeface="Canva Sans"/>
                <a:ea typeface="Canva Sans"/>
                <a:cs typeface="Canva Sans"/>
                <a:sym typeface="Canva Sans"/>
              </a:rPr>
              <a:t>This graph shows</a:t>
            </a:r>
            <a:r>
              <a:rPr lang="en-US" sz="2479">
                <a:solidFill>
                  <a:srgbClr val="000000"/>
                </a:solidFill>
                <a:latin typeface="Canva Sans"/>
                <a:ea typeface="Canva Sans"/>
                <a:cs typeface="Canva Sans"/>
                <a:sym typeface="Canva Sans"/>
              </a:rPr>
              <a:t> that most migraine attacks last around 1 hour, with fewer cases lasting 2 or 3 hours.</a:t>
            </a:r>
          </a:p>
          <a:p>
            <a:pPr algn="ctr">
              <a:lnSpc>
                <a:spcPts val="3471"/>
              </a:lnSpc>
            </a:pPr>
            <a:r>
              <a:rPr lang="en-US" sz="2479">
                <a:solidFill>
                  <a:srgbClr val="000000"/>
                </a:solidFill>
                <a:latin typeface="Canva Sans"/>
                <a:ea typeface="Canva Sans"/>
                <a:cs typeface="Canva Sans"/>
                <a:sym typeface="Canva Sans"/>
              </a:rPr>
              <a:t> 👉 Short-duration migraines are more common, while longer attacks are less frequent.</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DAGqCCvGh40</dc:identifier>
  <dcterms:modified xsi:type="dcterms:W3CDTF">2011-08-01T06:04:30Z</dcterms:modified>
  <cp:revision>1</cp:revision>
  <dc:title>Migraine Analysis Presentation</dc:title>
</cp:coreProperties>
</file>